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42"/>
  </p:notesMasterIdLst>
  <p:sldIdLst>
    <p:sldId id="309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2" r:id="rId15"/>
    <p:sldId id="283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293" r:id="rId26"/>
    <p:sldId id="294" r:id="rId27"/>
    <p:sldId id="295" r:id="rId28"/>
    <p:sldId id="296" r:id="rId29"/>
    <p:sldId id="297" r:id="rId30"/>
    <p:sldId id="298" r:id="rId31"/>
    <p:sldId id="299" r:id="rId32"/>
    <p:sldId id="300" r:id="rId33"/>
    <p:sldId id="301" r:id="rId34"/>
    <p:sldId id="302" r:id="rId35"/>
    <p:sldId id="303" r:id="rId36"/>
    <p:sldId id="304" r:id="rId37"/>
    <p:sldId id="305" r:id="rId38"/>
    <p:sldId id="306" r:id="rId39"/>
    <p:sldId id="307" r:id="rId40"/>
    <p:sldId id="308" r:id="rId41"/>
  </p:sldIdLst>
  <p:sldSz cx="9144000" cy="6858000" type="screen4x3"/>
  <p:notesSz cx="9144000" cy="6858000"/>
  <p:embeddedFontLst>
    <p:embeddedFont>
      <p:font typeface="Arial" panose="020B0604020202020204" pitchFamily="34" charset="0"/>
      <p:regular r:id="rId43"/>
      <p:bold r:id="rId44"/>
      <p:italic r:id="rId45"/>
    </p:embeddedFont>
    <p:embeddedFont>
      <p:font typeface="Times New Roman" panose="02020603050405020304" pitchFamily="18" charset="0"/>
      <p:regular r:id="rId46"/>
    </p:embeddedFont>
    <p:embeddedFont>
      <p:font typeface="Tahoma" panose="020B0604030504040204" pitchFamily="34" charset="0"/>
      <p:regular r:id="rId47"/>
      <p:bold r:id="rId48"/>
    </p:embeddedFont>
    <p:embeddedFont>
      <p:font typeface="Sitka Small" panose="02000505000000020004" pitchFamily="2" charset="0"/>
      <p:regular r:id="rId49"/>
      <p:bold r:id="rId50"/>
      <p:italic r:id="rId51"/>
      <p:boldItalic r:id="rId52"/>
    </p:embeddedFont>
    <p:embeddedFont>
      <p:font typeface="Calibri" panose="020F0502020204030204" pitchFamily="34" charset="0"/>
      <p:regular r:id="rId53"/>
      <p:bold r:id="rId54"/>
      <p:italic r:id="rId55"/>
      <p:boldItalic r:id="rId56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2184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048BF-AD45-4FDF-9EAF-5935C0D2A89F}" type="datetimeFigureOut">
              <a:rPr lang="tr-TR" smtClean="0"/>
              <a:t>13.10.2020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2D5969-DDD4-41DD-8128-8F0D975E35A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85703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37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1000" y="6277585"/>
            <a:ext cx="7696200" cy="224788"/>
          </a:xfrm>
        </p:spPr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tr-TR" dirty="0" smtClean="0"/>
              <a:t>Source: www.uio.no/studier/emner/matnat/ifi/INF3510/v18/lectures/</a:t>
            </a: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  <p:sp>
        <p:nvSpPr>
          <p:cNvPr id="7" name="Holder 4"/>
          <p:cNvSpPr>
            <a:spLocks noGrp="1"/>
          </p:cNvSpPr>
          <p:nvPr>
            <p:ph type="ftr" sz="quarter" idx="5"/>
          </p:nvPr>
        </p:nvSpPr>
        <p:spPr>
          <a:xfrm>
            <a:off x="381000" y="6277585"/>
            <a:ext cx="7696200" cy="224788"/>
          </a:xfrm>
        </p:spPr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tr-TR" dirty="0" smtClean="0"/>
              <a:t>Source: www.uio.no/studier/emner/matnat/ifi/INF3510/v18/lectures/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31775" y="1558797"/>
            <a:ext cx="4001770" cy="36785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  <p:sp>
        <p:nvSpPr>
          <p:cNvPr id="8" name="Holder 4"/>
          <p:cNvSpPr>
            <a:spLocks noGrp="1"/>
          </p:cNvSpPr>
          <p:nvPr>
            <p:ph type="ftr" sz="quarter" idx="5"/>
          </p:nvPr>
        </p:nvSpPr>
        <p:spPr>
          <a:xfrm>
            <a:off x="381000" y="6277585"/>
            <a:ext cx="7696200" cy="224788"/>
          </a:xfrm>
        </p:spPr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tr-TR" dirty="0" smtClean="0"/>
              <a:t>Source: www.uio.no/studier/emner/matnat/ifi/INF3510/v18/lectures/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9457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200" y="6172200"/>
            <a:ext cx="8229600" cy="1905"/>
          </a:xfrm>
          <a:custGeom>
            <a:avLst/>
            <a:gdLst/>
            <a:ahLst/>
            <a:cxnLst/>
            <a:rect l="l" t="t" r="r" b="b"/>
            <a:pathLst>
              <a:path w="8229600" h="1904">
                <a:moveTo>
                  <a:pt x="0" y="0"/>
                </a:moveTo>
                <a:lnTo>
                  <a:pt x="8229600" y="1523"/>
                </a:lnTo>
              </a:path>
            </a:pathLst>
          </a:custGeom>
          <a:ln w="9144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44500" y="52578"/>
            <a:ext cx="2847340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68300" y="1670126"/>
            <a:ext cx="8316595" cy="37572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216020" y="6277584"/>
            <a:ext cx="2787650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720" y="6277584"/>
            <a:ext cx="1339850" cy="20435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358885" y="6277584"/>
            <a:ext cx="274320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iming>
    <p:tnLst>
      <p:par>
        <p:cTn id="1" dur="indefinite" restart="never" nodeType="tmRoot"/>
      </p:par>
    </p:tnLst>
  </p:timing>
  <p:hf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uio.no/studier/emner/matnat/ifi/INF3510/v18/lectures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wc.com/gx/en/issues/cyber-security/information-security-survey.html" TargetMode="External"/><Relationship Id="rId2" Type="http://schemas.openxmlformats.org/officeDocument/2006/relationships/hyperlink" Target="http://www.verizonenterprise.com/DBIR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nsr-org.no/moerketall/" TargetMode="External"/><Relationship Id="rId4" Type="http://schemas.openxmlformats.org/officeDocument/2006/relationships/hyperlink" Target="http://www.mnemonic.no/security-report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uio.no/english/services/it/security/cert/" TargetMode="External"/><Relationship Id="rId3" Type="http://schemas.openxmlformats.org/officeDocument/2006/relationships/hyperlink" Target="http://www.norsis.no/" TargetMode="External"/><Relationship Id="rId7" Type="http://schemas.openxmlformats.org/officeDocument/2006/relationships/hyperlink" Target="http://www.uninett.no/cert" TargetMode="External"/><Relationship Id="rId2" Type="http://schemas.openxmlformats.org/officeDocument/2006/relationships/hyperlink" Target="http://www.nsm.stat.n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nhn.no/tema/sikkerhet/HelseCERT/Sider/default.aspx" TargetMode="External"/><Relationship Id="rId5" Type="http://schemas.openxmlformats.org/officeDocument/2006/relationships/hyperlink" Target="http://www.kraftcert.no/" TargetMode="External"/><Relationship Id="rId10" Type="http://schemas.openxmlformats.org/officeDocument/2006/relationships/hyperlink" Target="http://www.auscert.org.au/" TargetMode="External"/><Relationship Id="rId4" Type="http://schemas.openxmlformats.org/officeDocument/2006/relationships/hyperlink" Target="http://www.finanscert.no/" TargetMode="External"/><Relationship Id="rId9" Type="http://schemas.openxmlformats.org/officeDocument/2006/relationships/hyperlink" Target="http://www.cert.or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isc.sans.org/survivaltime.html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://www.isaca.org/bookstore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saca.org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asspaper.no/" TargetMode="External"/><Relationship Id="rId2" Type="http://schemas.openxmlformats.org/officeDocument/2006/relationships/hyperlink" Target="http://www.pearsonvue.com/isc2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22376" y="6227064"/>
            <a:ext cx="8080248" cy="975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1000" y="0"/>
                </a:lnTo>
              </a:path>
            </a:pathLst>
          </a:custGeom>
          <a:ln w="19050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-10364" y="3041985"/>
            <a:ext cx="9144000" cy="25981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4400" spc="-5" dirty="0" smtClean="0">
                <a:latin typeface="Times New Roman"/>
                <a:cs typeface="Times New Roman"/>
              </a:rPr>
              <a:t>Basic concepts in </a:t>
            </a:r>
            <a:r>
              <a:rPr lang="en-US" sz="4400" spc="-5" dirty="0">
                <a:latin typeface="Times New Roman"/>
                <a:cs typeface="Times New Roman"/>
              </a:rPr>
              <a:t>I</a:t>
            </a:r>
            <a:r>
              <a:rPr lang="en-US" sz="4400" spc="-5" dirty="0" smtClean="0">
                <a:latin typeface="Times New Roman"/>
                <a:cs typeface="Times New Roman"/>
              </a:rPr>
              <a:t>nformation Security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Composed from Prof.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Audun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Jøsang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, University of Oslo, Information Security 2018 Lectures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CSE413 – Security of Information Systems 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https://github.com/FurkanGozukara/Security-of-Information-Systems-CSE413-2020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3" name="Metin kutusu 2"/>
          <p:cNvSpPr txBox="1"/>
          <p:nvPr/>
        </p:nvSpPr>
        <p:spPr>
          <a:xfrm>
            <a:off x="76200" y="6358074"/>
            <a:ext cx="905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-265" dirty="0">
                <a:solidFill>
                  <a:srgbClr val="00000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Source</a:t>
            </a:r>
            <a:r>
              <a:rPr lang="en-US" sz="2000" spc="-265" dirty="0" smtClean="0">
                <a:solidFill>
                  <a:srgbClr val="00000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: </a:t>
            </a:r>
            <a:r>
              <a:rPr lang="en-US" sz="2000" spc="-265" dirty="0" smtClean="0">
                <a:solidFill>
                  <a:srgbClr val="00000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hlinkClick r:id="rId4"/>
              </a:rPr>
              <a:t>https://www.uio.no/studier/emner/matnat/ifi/INF3510/v18/lectures/</a:t>
            </a:r>
            <a:endParaRPr lang="tr-TR" sz="2000" spc="-265" dirty="0">
              <a:solidFill>
                <a:srgbClr val="000000"/>
              </a:solidFill>
              <a:latin typeface="Courier New" panose="02070309020205020404" pitchFamily="49" charset="0"/>
              <a:ea typeface="+mj-ea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16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16204"/>
            <a:ext cx="3455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Security</a:t>
            </a:r>
            <a:r>
              <a:rPr spc="-25" dirty="0"/>
              <a:t> </a:t>
            </a:r>
            <a:r>
              <a:rPr spc="-5" dirty="0"/>
              <a:t>Surveys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90601" y="976376"/>
            <a:ext cx="8629650" cy="486664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12700" marR="511175">
              <a:lnSpc>
                <a:spcPts val="2680"/>
              </a:lnSpc>
              <a:spcBef>
                <a:spcPts val="355"/>
              </a:spcBef>
            </a:pPr>
            <a:r>
              <a:rPr sz="2400" spc="-5" dirty="0">
                <a:latin typeface="Arial"/>
                <a:cs typeface="Arial"/>
              </a:rPr>
              <a:t>Useful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knowing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trend and </a:t>
            </a:r>
            <a:r>
              <a:rPr sz="2400" dirty="0">
                <a:latin typeface="Arial"/>
                <a:cs typeface="Arial"/>
              </a:rPr>
              <a:t>current state of </a:t>
            </a:r>
            <a:r>
              <a:rPr sz="2400" spc="-5" dirty="0">
                <a:latin typeface="Arial"/>
                <a:cs typeface="Arial"/>
              </a:rPr>
              <a:t>information  security </a:t>
            </a:r>
            <a:r>
              <a:rPr sz="2400" dirty="0">
                <a:latin typeface="Arial"/>
                <a:cs typeface="Arial"/>
              </a:rPr>
              <a:t>threats </a:t>
            </a:r>
            <a:r>
              <a:rPr sz="2400" spc="-5" dirty="0">
                <a:latin typeface="Arial"/>
                <a:cs typeface="Arial"/>
              </a:rPr>
              <a:t>and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attacks</a:t>
            </a:r>
            <a:endParaRPr sz="2400">
              <a:latin typeface="Arial"/>
              <a:cs typeface="Arial"/>
            </a:endParaRPr>
          </a:p>
          <a:p>
            <a:pPr marL="288290" indent="-276225">
              <a:lnSpc>
                <a:spcPct val="100000"/>
              </a:lnSpc>
              <a:spcBef>
                <a:spcPts val="340"/>
              </a:spcBef>
              <a:buChar char="•"/>
              <a:tabLst>
                <a:tab pos="288290" algn="l"/>
                <a:tab pos="288925" algn="l"/>
              </a:tabLst>
            </a:pPr>
            <a:r>
              <a:rPr sz="2400" spc="-5" dirty="0">
                <a:latin typeface="Arial"/>
                <a:cs typeface="Arial"/>
              </a:rPr>
              <a:t>Verizon Data Breach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Report:</a:t>
            </a:r>
            <a:endParaRPr sz="24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35"/>
              </a:spcBef>
            </a:pPr>
            <a:r>
              <a:rPr sz="2000" spc="-5" dirty="0">
                <a:latin typeface="Arial"/>
                <a:cs typeface="Arial"/>
                <a:hlinkClick r:id="rId2"/>
              </a:rPr>
              <a:t>http://www.verizonenterprise.com/DBIR/</a:t>
            </a:r>
            <a:endParaRPr sz="2000">
              <a:latin typeface="Arial"/>
              <a:cs typeface="Arial"/>
            </a:endParaRPr>
          </a:p>
          <a:p>
            <a:pPr marL="288290" indent="-276225">
              <a:lnSpc>
                <a:spcPct val="100000"/>
              </a:lnSpc>
              <a:spcBef>
                <a:spcPts val="395"/>
              </a:spcBef>
              <a:buChar char="•"/>
              <a:tabLst>
                <a:tab pos="288290" algn="l"/>
                <a:tab pos="288925" algn="l"/>
              </a:tabLst>
            </a:pPr>
            <a:r>
              <a:rPr sz="2400" dirty="0">
                <a:latin typeface="Arial"/>
                <a:cs typeface="Arial"/>
              </a:rPr>
              <a:t>PWC </a:t>
            </a:r>
            <a:r>
              <a:rPr sz="2400" spc="-5" dirty="0">
                <a:latin typeface="Arial"/>
                <a:cs typeface="Arial"/>
              </a:rPr>
              <a:t>security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survey:</a:t>
            </a:r>
            <a:endParaRPr sz="24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60"/>
              </a:spcBef>
            </a:pPr>
            <a:r>
              <a:rPr sz="1800" spc="-5" dirty="0">
                <a:latin typeface="Arial"/>
                <a:cs typeface="Arial"/>
                <a:hlinkClick r:id="rId3"/>
              </a:rPr>
              <a:t>http://www.pwc.com/gx/en/issues/cyber-security/information-security-survey.html</a:t>
            </a:r>
            <a:endParaRPr sz="18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84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Mnemonic Security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Report</a:t>
            </a:r>
            <a:endParaRPr sz="24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55"/>
              </a:spcBef>
            </a:pPr>
            <a:r>
              <a:rPr sz="2000" spc="-5" dirty="0">
                <a:latin typeface="Arial"/>
                <a:cs typeface="Arial"/>
              </a:rPr>
              <a:t>https:/</a:t>
            </a:r>
            <a:r>
              <a:rPr sz="2000" spc="-5" dirty="0">
                <a:latin typeface="Arial"/>
                <a:cs typeface="Arial"/>
                <a:hlinkClick r:id="rId4"/>
              </a:rPr>
              <a:t>/www.mnemonic.no/security</a:t>
            </a:r>
            <a:r>
              <a:rPr sz="2000" spc="-5" dirty="0">
                <a:latin typeface="Arial"/>
                <a:cs typeface="Arial"/>
              </a:rPr>
              <a:t>-</a:t>
            </a:r>
            <a:r>
              <a:rPr sz="2000" spc="-5" dirty="0">
                <a:latin typeface="Arial"/>
                <a:cs typeface="Arial"/>
                <a:hlinkClick r:id="rId4"/>
              </a:rPr>
              <a:t>report/</a:t>
            </a:r>
            <a:endParaRPr sz="2000">
              <a:latin typeface="Arial"/>
              <a:cs typeface="Arial"/>
            </a:endParaRPr>
          </a:p>
          <a:p>
            <a:pPr marL="288290" indent="-276225">
              <a:lnSpc>
                <a:spcPct val="100000"/>
              </a:lnSpc>
              <a:spcBef>
                <a:spcPts val="380"/>
              </a:spcBef>
              <a:buChar char="•"/>
              <a:tabLst>
                <a:tab pos="288290" algn="l"/>
                <a:tab pos="288925" algn="l"/>
              </a:tabLst>
            </a:pPr>
            <a:r>
              <a:rPr sz="2400" spc="-5" dirty="0">
                <a:latin typeface="Arial"/>
                <a:cs typeface="Arial"/>
              </a:rPr>
              <a:t>Mørketallsundersøkelsen;</a:t>
            </a:r>
            <a:endParaRPr sz="24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40"/>
              </a:spcBef>
            </a:pPr>
            <a:r>
              <a:rPr sz="2000" spc="-5" dirty="0">
                <a:latin typeface="Arial"/>
                <a:cs typeface="Arial"/>
                <a:hlinkClick r:id="rId5"/>
              </a:rPr>
              <a:t>http://www.nsr-org.no/moerketall/</a:t>
            </a:r>
            <a:endParaRPr sz="20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35"/>
              </a:spcBef>
              <a:tabLst>
                <a:tab pos="754380" algn="l"/>
              </a:tabLst>
            </a:pPr>
            <a:r>
              <a:rPr sz="2000" dirty="0">
                <a:latin typeface="Arial"/>
                <a:cs typeface="Arial"/>
              </a:rPr>
              <a:t>–	New report in December every 2 years (even</a:t>
            </a:r>
            <a:r>
              <a:rPr sz="2000" spc="-1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years).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400" dirty="0">
                <a:latin typeface="Arial"/>
                <a:cs typeface="Arial"/>
              </a:rPr>
              <a:t>+ </a:t>
            </a:r>
            <a:r>
              <a:rPr sz="2400" spc="-5" dirty="0">
                <a:latin typeface="Arial"/>
                <a:cs typeface="Arial"/>
              </a:rPr>
              <a:t>many others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10</a:t>
            </a:fld>
            <a:endParaRPr lang="tr-TR" dirty="0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331673"/>
            <a:ext cx="391414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Security</a:t>
            </a:r>
            <a:r>
              <a:rPr spc="-45" dirty="0"/>
              <a:t> </a:t>
            </a:r>
            <a:r>
              <a:rPr spc="-5" dirty="0"/>
              <a:t>Advisories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7274" y="1170683"/>
            <a:ext cx="7880350" cy="4608195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Useful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managing </a:t>
            </a:r>
            <a:r>
              <a:rPr sz="2400" dirty="0">
                <a:latin typeface="Arial"/>
                <a:cs typeface="Arial"/>
              </a:rPr>
              <a:t>threats </a:t>
            </a:r>
            <a:r>
              <a:rPr sz="2400" spc="-5" dirty="0">
                <a:latin typeface="Arial"/>
                <a:cs typeface="Arial"/>
              </a:rPr>
              <a:t>and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vulnerabilities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NorCERT: For government sector: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https:/</a:t>
            </a:r>
            <a:r>
              <a:rPr sz="2000" spc="-5" dirty="0">
                <a:latin typeface="Arial"/>
                <a:cs typeface="Arial"/>
                <a:hlinkClick r:id="rId2"/>
              </a:rPr>
              <a:t>/www.nsm.stat</a:t>
            </a:r>
            <a:r>
              <a:rPr sz="2000" spc="-5" dirty="0">
                <a:latin typeface="Arial"/>
                <a:cs typeface="Arial"/>
              </a:rPr>
              <a:t>.</a:t>
            </a:r>
            <a:r>
              <a:rPr sz="2000" spc="-5" dirty="0">
                <a:latin typeface="Arial"/>
                <a:cs typeface="Arial"/>
                <a:hlinkClick r:id="rId2"/>
              </a:rPr>
              <a:t>no/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NorSIS: For private sector: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  <a:hlinkClick r:id="rId3"/>
              </a:rPr>
              <a:t>http://www.norsis.no/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2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FinansCERT:</a:t>
            </a:r>
            <a:r>
              <a:rPr sz="2000" spc="-2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  <a:hlinkClick r:id="rId4"/>
              </a:rPr>
              <a:t>http://www.finanscert.no/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KraftCERT:</a:t>
            </a:r>
            <a:r>
              <a:rPr sz="2000" spc="-3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https:/</a:t>
            </a:r>
            <a:r>
              <a:rPr sz="2000" spc="-5" dirty="0">
                <a:latin typeface="Arial"/>
                <a:cs typeface="Arial"/>
                <a:hlinkClick r:id="rId5"/>
              </a:rPr>
              <a:t>/www.kraft</a:t>
            </a:r>
            <a:r>
              <a:rPr sz="2000" spc="-5" dirty="0">
                <a:latin typeface="Arial"/>
                <a:cs typeface="Arial"/>
              </a:rPr>
              <a:t>c</a:t>
            </a:r>
            <a:r>
              <a:rPr sz="2000" spc="-5" dirty="0">
                <a:latin typeface="Arial"/>
                <a:cs typeface="Arial"/>
                <a:hlinkClick r:id="rId5"/>
              </a:rPr>
              <a:t>ert.no/</a:t>
            </a:r>
            <a:endParaRPr sz="2000">
              <a:latin typeface="Arial"/>
              <a:cs typeface="Arial"/>
            </a:endParaRPr>
          </a:p>
          <a:p>
            <a:pPr marL="469900" marR="5080" lvl="1">
              <a:lnSpc>
                <a:spcPct val="113500"/>
              </a:lnSpc>
              <a:spcBef>
                <a:spcPts val="1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HelseCERT:  </a:t>
            </a:r>
            <a:r>
              <a:rPr sz="2000" spc="-5" dirty="0">
                <a:latin typeface="Arial"/>
                <a:cs typeface="Arial"/>
              </a:rPr>
              <a:t>https:/</a:t>
            </a:r>
            <a:r>
              <a:rPr sz="2000" spc="-5" dirty="0">
                <a:latin typeface="Arial"/>
                <a:cs typeface="Arial"/>
                <a:hlinkClick r:id="rId6"/>
              </a:rPr>
              <a:t>/www.nhn.no/tema/sikk</a:t>
            </a:r>
            <a:r>
              <a:rPr sz="2000" spc="-5" dirty="0">
                <a:latin typeface="Arial"/>
                <a:cs typeface="Arial"/>
              </a:rPr>
              <a:t>e</a:t>
            </a:r>
            <a:r>
              <a:rPr sz="2000" spc="-5" dirty="0">
                <a:latin typeface="Arial"/>
                <a:cs typeface="Arial"/>
                <a:hlinkClick r:id="rId6"/>
              </a:rPr>
              <a:t>rhet/HelseCERT/Sider/default.aspx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UNINETT-CERT:</a:t>
            </a:r>
            <a:r>
              <a:rPr sz="2000" spc="-2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https:/</a:t>
            </a:r>
            <a:r>
              <a:rPr sz="2000" spc="-5" dirty="0">
                <a:latin typeface="Arial"/>
                <a:cs typeface="Arial"/>
                <a:hlinkClick r:id="rId7"/>
              </a:rPr>
              <a:t>/www.uninett.no/cert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UiO-CERT:</a:t>
            </a:r>
            <a:r>
              <a:rPr sz="2000" spc="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  <a:hlinkClick r:id="rId8"/>
              </a:rPr>
              <a:t>http://www.uio.no/english/services/it/security/cert/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2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US CERT:</a:t>
            </a:r>
            <a:r>
              <a:rPr sz="2000" spc="-2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  <a:hlinkClick r:id="rId9"/>
              </a:rPr>
              <a:t>http://www.cert.org/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Australia AusCERT: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  <a:hlinkClick r:id="rId10"/>
              </a:rPr>
              <a:t>http://www.auscert.org.au/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65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+ many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others</a:t>
            </a:r>
            <a:endParaRPr sz="2000">
              <a:latin typeface="Arial"/>
              <a:cs typeface="Arial"/>
            </a:endParaRPr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11</a:t>
            </a:fld>
            <a:endParaRPr lang="tr-TR" dirty="0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873" y="151891"/>
            <a:ext cx="5893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Academic Forum </a:t>
            </a:r>
            <a:r>
              <a:rPr spc="-5" dirty="0"/>
              <a:t>on</a:t>
            </a:r>
            <a:r>
              <a:rPr spc="-110" dirty="0"/>
              <a:t> </a:t>
            </a:r>
            <a:r>
              <a:rPr dirty="0"/>
              <a:t>Security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74650" y="794385"/>
            <a:ext cx="5857875" cy="5092700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417195" indent="-341630">
              <a:lnSpc>
                <a:spcPct val="100000"/>
              </a:lnSpc>
              <a:spcBef>
                <a:spcPts val="495"/>
              </a:spcBef>
              <a:buChar char="•"/>
              <a:tabLst>
                <a:tab pos="417195" algn="l"/>
                <a:tab pos="417830" algn="l"/>
              </a:tabLst>
            </a:pPr>
            <a:r>
              <a:rPr sz="2400" spc="-5" dirty="0">
                <a:latin typeface="Arial"/>
                <a:cs typeface="Arial"/>
              </a:rPr>
              <a:t>Monthly seminar on information</a:t>
            </a:r>
            <a:r>
              <a:rPr sz="2400" spc="4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security</a:t>
            </a:r>
            <a:endParaRPr sz="24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417195" algn="l"/>
                <a:tab pos="417830" algn="l"/>
              </a:tabLst>
            </a:pPr>
            <a:r>
              <a:rPr sz="2400" spc="-5" dirty="0">
                <a:latin typeface="Arial"/>
                <a:cs typeface="Arial"/>
              </a:rPr>
              <a:t>https://wiki.uio.no/mn/ifi/AFSecurity/</a:t>
            </a:r>
            <a:endParaRPr sz="24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417195" algn="l"/>
                <a:tab pos="417830" algn="l"/>
              </a:tabLst>
            </a:pPr>
            <a:r>
              <a:rPr sz="2400" dirty="0">
                <a:latin typeface="Arial"/>
                <a:cs typeface="Arial"/>
              </a:rPr>
              <a:t>Guest </a:t>
            </a:r>
            <a:r>
              <a:rPr sz="2400" spc="-5" dirty="0">
                <a:latin typeface="Arial"/>
                <a:cs typeface="Arial"/>
              </a:rPr>
              <a:t>expert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speakers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Arial"/>
              <a:buChar char="•"/>
            </a:pPr>
            <a:endParaRPr sz="32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buChar char="•"/>
              <a:tabLst>
                <a:tab pos="417195" algn="l"/>
                <a:tab pos="417830" algn="l"/>
              </a:tabLst>
            </a:pPr>
            <a:r>
              <a:rPr sz="2400" spc="-10" dirty="0">
                <a:latin typeface="Arial"/>
                <a:cs typeface="Arial"/>
              </a:rPr>
              <a:t>Next </a:t>
            </a:r>
            <a:r>
              <a:rPr sz="2400" spc="-5" dirty="0">
                <a:latin typeface="Arial"/>
                <a:cs typeface="Arial"/>
              </a:rPr>
              <a:t>AF</a:t>
            </a:r>
            <a:r>
              <a:rPr sz="2400" i="1" spc="-5" dirty="0">
                <a:solidFill>
                  <a:srgbClr val="FF0000"/>
                </a:solidFill>
                <a:latin typeface="Arial"/>
                <a:cs typeface="Arial"/>
              </a:rPr>
              <a:t>Security</a:t>
            </a:r>
            <a:r>
              <a:rPr sz="2400" i="1" spc="2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seminar:</a:t>
            </a:r>
            <a:endParaRPr sz="2400">
              <a:latin typeface="Arial"/>
              <a:cs typeface="Arial"/>
            </a:endParaRPr>
          </a:p>
          <a:p>
            <a:pPr marL="817880" lvl="1" indent="-285115">
              <a:lnSpc>
                <a:spcPct val="100000"/>
              </a:lnSpc>
              <a:spcBef>
                <a:spcPts val="340"/>
              </a:spcBef>
              <a:buFont typeface="Arial"/>
              <a:buChar char="–"/>
              <a:tabLst>
                <a:tab pos="817880" algn="l"/>
                <a:tab pos="818515" algn="l"/>
                <a:tab pos="1720850" algn="l"/>
              </a:tabLst>
            </a:pPr>
            <a:r>
              <a:rPr sz="2000" b="1" dirty="0">
                <a:latin typeface="Arial"/>
                <a:cs typeface="Arial"/>
              </a:rPr>
              <a:t>Topic:	</a:t>
            </a:r>
            <a:r>
              <a:rPr sz="2000" i="1" dirty="0">
                <a:latin typeface="Arial"/>
                <a:cs typeface="Arial"/>
              </a:rPr>
              <a:t>History of Cryptology in</a:t>
            </a:r>
            <a:r>
              <a:rPr sz="2000" i="1" spc="-11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Norway</a:t>
            </a:r>
            <a:endParaRPr sz="2000">
              <a:latin typeface="Arial"/>
              <a:cs typeface="Arial"/>
            </a:endParaRPr>
          </a:p>
          <a:p>
            <a:pPr marL="817880" lvl="1" indent="-285115">
              <a:lnSpc>
                <a:spcPct val="100000"/>
              </a:lnSpc>
              <a:spcBef>
                <a:spcPts val="325"/>
              </a:spcBef>
              <a:buFont typeface="Arial"/>
              <a:buChar char="–"/>
              <a:tabLst>
                <a:tab pos="817880" algn="l"/>
                <a:tab pos="818515" algn="l"/>
              </a:tabLst>
            </a:pPr>
            <a:r>
              <a:rPr sz="2000" b="1" dirty="0">
                <a:latin typeface="Arial"/>
                <a:cs typeface="Arial"/>
              </a:rPr>
              <a:t>Speaker: </a:t>
            </a:r>
            <a:r>
              <a:rPr sz="2000" i="1" dirty="0">
                <a:latin typeface="Arial"/>
                <a:cs typeface="Arial"/>
              </a:rPr>
              <a:t>Sondre </a:t>
            </a:r>
            <a:r>
              <a:rPr sz="2000" i="1" spc="-5" dirty="0">
                <a:latin typeface="Arial"/>
                <a:cs typeface="Arial"/>
              </a:rPr>
              <a:t>Rønjom,</a:t>
            </a:r>
            <a:r>
              <a:rPr sz="2000" i="1" spc="-6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NSM</a:t>
            </a:r>
            <a:endParaRPr sz="2000">
              <a:latin typeface="Arial"/>
              <a:cs typeface="Arial"/>
            </a:endParaRPr>
          </a:p>
          <a:p>
            <a:pPr marL="817880" lvl="1" indent="-285115">
              <a:lnSpc>
                <a:spcPct val="100000"/>
              </a:lnSpc>
              <a:spcBef>
                <a:spcPts val="335"/>
              </a:spcBef>
              <a:buFont typeface="Arial"/>
              <a:buChar char="–"/>
              <a:tabLst>
                <a:tab pos="817880" algn="l"/>
                <a:tab pos="818515" algn="l"/>
              </a:tabLst>
            </a:pPr>
            <a:r>
              <a:rPr sz="2000" b="1" spc="-5" dirty="0">
                <a:latin typeface="Arial"/>
                <a:cs typeface="Arial"/>
              </a:rPr>
              <a:t>Time: </a:t>
            </a:r>
            <a:r>
              <a:rPr sz="2000" dirty="0">
                <a:latin typeface="Arial"/>
                <a:cs typeface="Arial"/>
              </a:rPr>
              <a:t>January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2018</a:t>
            </a:r>
            <a:endParaRPr sz="2000">
              <a:latin typeface="Arial"/>
              <a:cs typeface="Arial"/>
            </a:endParaRPr>
          </a:p>
          <a:p>
            <a:pPr marL="817880" lvl="1" indent="-285115">
              <a:lnSpc>
                <a:spcPct val="100000"/>
              </a:lnSpc>
              <a:spcBef>
                <a:spcPts val="335"/>
              </a:spcBef>
              <a:buFont typeface="Arial"/>
              <a:buChar char="–"/>
              <a:tabLst>
                <a:tab pos="817880" algn="l"/>
                <a:tab pos="818515" algn="l"/>
              </a:tabLst>
            </a:pPr>
            <a:r>
              <a:rPr sz="2000" b="1" dirty="0">
                <a:latin typeface="Arial"/>
                <a:cs typeface="Arial"/>
              </a:rPr>
              <a:t>Place: </a:t>
            </a:r>
            <a:r>
              <a:rPr sz="2000" dirty="0">
                <a:latin typeface="Arial"/>
                <a:cs typeface="Arial"/>
              </a:rPr>
              <a:t>Kristen Nygaards sal, </a:t>
            </a:r>
            <a:r>
              <a:rPr sz="2000" spc="10" dirty="0">
                <a:latin typeface="Arial"/>
                <a:cs typeface="Arial"/>
              </a:rPr>
              <a:t>5</a:t>
            </a:r>
            <a:r>
              <a:rPr sz="1950" spc="15" baseline="25641" dirty="0">
                <a:latin typeface="Arial"/>
                <a:cs typeface="Arial"/>
              </a:rPr>
              <a:t>th </a:t>
            </a:r>
            <a:r>
              <a:rPr sz="2000" dirty="0">
                <a:latin typeface="Arial"/>
                <a:cs typeface="Arial"/>
              </a:rPr>
              <a:t>floor,</a:t>
            </a:r>
            <a:r>
              <a:rPr sz="2000" spc="-3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OJD</a:t>
            </a:r>
            <a:endParaRPr sz="20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10"/>
              </a:spcBef>
              <a:buFont typeface="Arial"/>
              <a:buChar char="–"/>
            </a:pPr>
            <a:endParaRPr sz="27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spcBef>
                <a:spcPts val="5"/>
              </a:spcBef>
              <a:buChar char="•"/>
              <a:tabLst>
                <a:tab pos="417195" algn="l"/>
                <a:tab pos="417830" algn="l"/>
              </a:tabLst>
            </a:pPr>
            <a:r>
              <a:rPr sz="2400" spc="-5" dirty="0">
                <a:latin typeface="Arial"/>
                <a:cs typeface="Arial"/>
              </a:rPr>
              <a:t>All interested are welcome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!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Arial"/>
              <a:buChar char="•"/>
            </a:pPr>
            <a:endParaRPr sz="3200">
              <a:latin typeface="Arial"/>
              <a:cs typeface="Arial"/>
            </a:endParaRPr>
          </a:p>
          <a:p>
            <a:pPr marL="417195" indent="-341630">
              <a:lnSpc>
                <a:spcPct val="100000"/>
              </a:lnSpc>
              <a:buChar char="•"/>
              <a:tabLst>
                <a:tab pos="417195" algn="l"/>
                <a:tab pos="417830" algn="l"/>
              </a:tabLst>
            </a:pPr>
            <a:r>
              <a:rPr sz="2400" spc="-5" dirty="0">
                <a:latin typeface="Arial"/>
                <a:cs typeface="Arial"/>
              </a:rPr>
              <a:t>Organised by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SecurityLab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20384" y="0"/>
            <a:ext cx="3023616" cy="469392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374891" y="4925567"/>
            <a:ext cx="2567940" cy="1772412"/>
          </a:xfrm>
          <a:prstGeom prst="rect">
            <a:avLst/>
          </a:prstGeom>
        </p:spPr>
      </p:pic>
      <p:sp>
        <p:nvSpPr>
          <p:cNvPr id="10" name="Slayt Numarası Yer Tutucusu 9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12</a:t>
            </a:fld>
            <a:endParaRPr lang="tr-TR" dirty="0"/>
          </a:p>
        </p:txBody>
      </p:sp>
      <p:sp>
        <p:nvSpPr>
          <p:cNvPr id="11" name="Altbilgi Yer Tutucusu 10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8244" y="2846832"/>
            <a:ext cx="8274050" cy="78105"/>
            <a:chOff x="428244" y="2846832"/>
            <a:chExt cx="8274050" cy="78105"/>
          </a:xfrm>
        </p:grpSpPr>
        <p:sp>
          <p:nvSpPr>
            <p:cNvPr id="3" name="object 3"/>
            <p:cNvSpPr/>
            <p:nvPr/>
          </p:nvSpPr>
          <p:spPr>
            <a:xfrm>
              <a:off x="457962" y="2861310"/>
              <a:ext cx="8229600" cy="1905"/>
            </a:xfrm>
            <a:custGeom>
              <a:avLst/>
              <a:gdLst/>
              <a:ahLst/>
              <a:cxnLst/>
              <a:rect l="l" t="t" r="r" b="b"/>
              <a:pathLst>
                <a:path w="8229600" h="1905">
                  <a:moveTo>
                    <a:pt x="0" y="0"/>
                  </a:moveTo>
                  <a:lnTo>
                    <a:pt x="8229600" y="1524"/>
                  </a:lnTo>
                </a:path>
              </a:pathLst>
            </a:custGeom>
            <a:ln w="28956">
              <a:solidFill>
                <a:srgbClr val="6666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57200" y="2894076"/>
              <a:ext cx="5649595" cy="1905"/>
            </a:xfrm>
            <a:custGeom>
              <a:avLst/>
              <a:gdLst/>
              <a:ahLst/>
              <a:cxnLst/>
              <a:rect l="l" t="t" r="r" b="b"/>
              <a:pathLst>
                <a:path w="5649595" h="1905">
                  <a:moveTo>
                    <a:pt x="0" y="0"/>
                  </a:moveTo>
                  <a:lnTo>
                    <a:pt x="5649468" y="1524"/>
                  </a:lnTo>
                </a:path>
              </a:pathLst>
            </a:custGeom>
            <a:ln w="57912">
              <a:solidFill>
                <a:srgbClr val="6666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3320" y="1296416"/>
            <a:ext cx="4542155" cy="1201420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12700" marR="5080">
              <a:lnSpc>
                <a:spcPts val="4460"/>
              </a:lnSpc>
              <a:spcBef>
                <a:spcPts val="525"/>
              </a:spcBef>
            </a:pPr>
            <a:r>
              <a:rPr sz="4000" spc="-5" dirty="0"/>
              <a:t>Information</a:t>
            </a:r>
            <a:r>
              <a:rPr sz="4000" spc="-20" dirty="0"/>
              <a:t> </a:t>
            </a:r>
            <a:r>
              <a:rPr sz="4000" spc="-5" dirty="0"/>
              <a:t>Security  Basic</a:t>
            </a:r>
            <a:r>
              <a:rPr sz="4000" spc="-15" dirty="0"/>
              <a:t> </a:t>
            </a:r>
            <a:r>
              <a:rPr sz="4000" spc="-5" dirty="0"/>
              <a:t>Concepts</a:t>
            </a:r>
            <a:endParaRPr sz="400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13</a:t>
            </a:fld>
            <a:endParaRPr lang="tr-TR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5"/>
          </p:nvPr>
        </p:nvSpPr>
        <p:spPr>
          <a:xfrm>
            <a:off x="457200" y="6277585"/>
            <a:ext cx="5546470" cy="123216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dirty="0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4720" y="527430"/>
            <a:ext cx="53867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 </a:t>
            </a:r>
            <a:r>
              <a:rPr spc="-5" dirty="0"/>
              <a:t>is </a:t>
            </a:r>
            <a:r>
              <a:rPr dirty="0"/>
              <a:t>security </a:t>
            </a:r>
            <a:r>
              <a:rPr spc="-5" dirty="0"/>
              <a:t>in</a:t>
            </a:r>
            <a:r>
              <a:rPr spc="-45" dirty="0"/>
              <a:t> </a:t>
            </a:r>
            <a:r>
              <a:rPr spc="-5" dirty="0"/>
              <a:t>general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4720" y="1550923"/>
            <a:ext cx="8024495" cy="3358515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4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Security is about protecting </a:t>
            </a:r>
            <a:r>
              <a:rPr sz="2400" dirty="0">
                <a:latin typeface="Arial"/>
                <a:cs typeface="Arial"/>
              </a:rPr>
              <a:t>assets from </a:t>
            </a:r>
            <a:r>
              <a:rPr sz="2400" spc="-5" dirty="0">
                <a:latin typeface="Arial"/>
                <a:cs typeface="Arial"/>
              </a:rPr>
              <a:t>damage or</a:t>
            </a:r>
            <a:r>
              <a:rPr sz="2400" spc="8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harm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Focuses on all </a:t>
            </a:r>
            <a:r>
              <a:rPr sz="2400" dirty="0">
                <a:latin typeface="Arial"/>
                <a:cs typeface="Arial"/>
              </a:rPr>
              <a:t>types </a:t>
            </a:r>
            <a:r>
              <a:rPr sz="2400" spc="-5" dirty="0">
                <a:latin typeface="Arial"/>
                <a:cs typeface="Arial"/>
              </a:rPr>
              <a:t>of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assets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Example: your body, possessions, the environment, the</a:t>
            </a:r>
            <a:r>
              <a:rPr sz="2000" spc="-1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nation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Security and related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concepts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National security (political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stability)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Safety</a:t>
            </a:r>
            <a:r>
              <a:rPr sz="2000" spc="-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(health)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2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Environmental security (clean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environment)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Information</a:t>
            </a:r>
            <a:r>
              <a:rPr sz="2000" spc="-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security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etc.</a:t>
            </a:r>
            <a:endParaRPr sz="2000">
              <a:latin typeface="Arial"/>
              <a:cs typeface="Arial"/>
            </a:endParaRPr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14</a:t>
            </a:fld>
            <a:endParaRPr lang="tr-TR" dirty="0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4720" y="527430"/>
            <a:ext cx="57423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 </a:t>
            </a:r>
            <a:r>
              <a:rPr spc="-5" dirty="0"/>
              <a:t>is </a:t>
            </a:r>
            <a:r>
              <a:rPr i="1" u="heavy" dirty="0">
                <a:uFill>
                  <a:solidFill>
                    <a:srgbClr val="333399"/>
                  </a:solidFill>
                </a:uFill>
                <a:latin typeface="Arial"/>
                <a:cs typeface="Arial"/>
              </a:rPr>
              <a:t>Information</a:t>
            </a:r>
            <a:r>
              <a:rPr i="1" spc="-90" dirty="0">
                <a:latin typeface="Arial"/>
                <a:cs typeface="Arial"/>
              </a:rPr>
              <a:t> </a:t>
            </a:r>
            <a:r>
              <a:rPr dirty="0"/>
              <a:t>Security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4720" y="1601215"/>
            <a:ext cx="6059805" cy="1147445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marR="5080" indent="-341630">
              <a:lnSpc>
                <a:spcPts val="2680"/>
              </a:lnSpc>
              <a:spcBef>
                <a:spcPts val="355"/>
              </a:spcBef>
              <a:buFont typeface="Arial"/>
              <a:buChar char="•"/>
              <a:tabLst>
                <a:tab pos="353695" algn="l"/>
                <a:tab pos="354330" algn="l"/>
              </a:tabLst>
            </a:pPr>
            <a:r>
              <a:rPr sz="2400" i="1" spc="-5" dirty="0">
                <a:latin typeface="Arial"/>
                <a:cs typeface="Arial"/>
              </a:rPr>
              <a:t>Information </a:t>
            </a:r>
            <a:r>
              <a:rPr sz="2400" spc="-5" dirty="0">
                <a:latin typeface="Arial"/>
                <a:cs typeface="Arial"/>
              </a:rPr>
              <a:t>Security </a:t>
            </a:r>
            <a:r>
              <a:rPr sz="2400" dirty="0">
                <a:latin typeface="Arial"/>
                <a:cs typeface="Arial"/>
              </a:rPr>
              <a:t>focuses </a:t>
            </a:r>
            <a:r>
              <a:rPr sz="2400" spc="-5" dirty="0">
                <a:latin typeface="Arial"/>
                <a:cs typeface="Arial"/>
              </a:rPr>
              <a:t>on protecting  </a:t>
            </a:r>
            <a:r>
              <a:rPr sz="2400" spc="-5" dirty="0">
                <a:solidFill>
                  <a:srgbClr val="6F2F9F"/>
                </a:solidFill>
                <a:latin typeface="Arial"/>
                <a:cs typeface="Arial"/>
              </a:rPr>
              <a:t>assets </a:t>
            </a:r>
            <a:r>
              <a:rPr sz="2400" dirty="0">
                <a:latin typeface="Arial"/>
                <a:cs typeface="Arial"/>
              </a:rPr>
              <a:t>from </a:t>
            </a:r>
            <a:r>
              <a:rPr sz="2400" spc="-5" dirty="0">
                <a:latin typeface="Arial"/>
                <a:cs typeface="Arial"/>
              </a:rPr>
              <a:t>damage or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harm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3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What </a:t>
            </a:r>
            <a:r>
              <a:rPr sz="2400" spc="-5" dirty="0">
                <a:latin typeface="Arial"/>
                <a:cs typeface="Arial"/>
              </a:rPr>
              <a:t>are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assets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be protected?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076693" y="1601215"/>
            <a:ext cx="15303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i="1" spc="-5" dirty="0">
                <a:solidFill>
                  <a:srgbClr val="2C2CB8"/>
                </a:solidFill>
                <a:latin typeface="Arial"/>
                <a:cs typeface="Arial"/>
              </a:rPr>
              <a:t>i</a:t>
            </a:r>
            <a:r>
              <a:rPr sz="2400" i="1" spc="-15" dirty="0">
                <a:solidFill>
                  <a:srgbClr val="2C2CB8"/>
                </a:solidFill>
                <a:latin typeface="Arial"/>
                <a:cs typeface="Arial"/>
              </a:rPr>
              <a:t>n</a:t>
            </a:r>
            <a:r>
              <a:rPr sz="2400" i="1" dirty="0">
                <a:solidFill>
                  <a:srgbClr val="2C2CB8"/>
                </a:solidFill>
                <a:latin typeface="Arial"/>
                <a:cs typeface="Arial"/>
              </a:rPr>
              <a:t>for</a:t>
            </a:r>
            <a:r>
              <a:rPr sz="2400" i="1" spc="-20" dirty="0">
                <a:solidFill>
                  <a:srgbClr val="2C2CB8"/>
                </a:solidFill>
                <a:latin typeface="Arial"/>
                <a:cs typeface="Arial"/>
              </a:rPr>
              <a:t>m</a:t>
            </a:r>
            <a:r>
              <a:rPr sz="2400" i="1" spc="-5" dirty="0">
                <a:solidFill>
                  <a:srgbClr val="2C2CB8"/>
                </a:solidFill>
                <a:latin typeface="Arial"/>
                <a:cs typeface="Arial"/>
              </a:rPr>
              <a:t>ation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4720" y="2724321"/>
            <a:ext cx="7988300" cy="3381375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469900">
              <a:lnSpc>
                <a:spcPct val="100000"/>
              </a:lnSpc>
              <a:spcBef>
                <a:spcPts val="430"/>
              </a:spcBef>
              <a:tabLst>
                <a:tab pos="754380" algn="l"/>
              </a:tabLst>
            </a:pPr>
            <a:r>
              <a:rPr sz="2000" dirty="0">
                <a:latin typeface="Arial"/>
                <a:cs typeface="Arial"/>
              </a:rPr>
              <a:t>–	Example: data files, software, IT equipment and</a:t>
            </a:r>
            <a:r>
              <a:rPr sz="2000" spc="-1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infrastructure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Covers both intentional and accidental</a:t>
            </a:r>
            <a:r>
              <a:rPr sz="2400" spc="7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events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Threat agents can be people or acts of</a:t>
            </a:r>
            <a:r>
              <a:rPr sz="2000" spc="-1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nature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People can cause harm by accident or by</a:t>
            </a:r>
            <a:r>
              <a:rPr sz="2000" spc="-1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intent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Information Security defined:</a:t>
            </a:r>
            <a:endParaRPr sz="2400">
              <a:latin typeface="Arial"/>
              <a:cs typeface="Arial"/>
            </a:endParaRPr>
          </a:p>
          <a:p>
            <a:pPr marL="754380" marR="5080" lvl="1" indent="-285115">
              <a:lnSpc>
                <a:spcPts val="2230"/>
              </a:lnSpc>
              <a:spcBef>
                <a:spcPts val="56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The preservation of confidentiality, integrity and availability of  information; in addition, other properties such as authenticity,  accountability, non-repudiation and reliability can also be  involved. (ISO27000 Information Security Management</a:t>
            </a:r>
            <a:r>
              <a:rPr sz="2000" spc="-1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Systems</a:t>
            </a:r>
            <a:endParaRPr sz="2000">
              <a:latin typeface="Arial"/>
              <a:cs typeface="Arial"/>
            </a:endParaRPr>
          </a:p>
          <a:p>
            <a:pPr marL="754380">
              <a:lnSpc>
                <a:spcPts val="2190"/>
              </a:lnSpc>
            </a:pPr>
            <a:r>
              <a:rPr sz="2000" dirty="0">
                <a:latin typeface="Arial"/>
                <a:cs typeface="Arial"/>
              </a:rPr>
              <a:t>- Overview and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Vocabulary)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15</a:t>
            </a:fld>
            <a:endParaRPr lang="tr-TR" dirty="0"/>
          </a:p>
        </p:txBody>
      </p:sp>
      <p:sp>
        <p:nvSpPr>
          <p:cNvPr id="10" name="Altbilgi Yer Tutucusu 9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9188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Scope </a:t>
            </a:r>
            <a:r>
              <a:rPr dirty="0"/>
              <a:t>of information</a:t>
            </a:r>
            <a:r>
              <a:rPr spc="-105" dirty="0"/>
              <a:t> </a:t>
            </a:r>
            <a:r>
              <a:rPr dirty="0"/>
              <a:t>security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00" y="1548129"/>
            <a:ext cx="8224520" cy="362013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353695" marR="5080" indent="-341630">
              <a:lnSpc>
                <a:spcPts val="3140"/>
              </a:lnSpc>
              <a:spcBef>
                <a:spcPts val="38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IS management has as goal to avoid damage and  to </a:t>
            </a:r>
            <a:r>
              <a:rPr sz="2800" dirty="0">
                <a:latin typeface="Arial"/>
                <a:cs typeface="Arial"/>
              </a:rPr>
              <a:t>control </a:t>
            </a:r>
            <a:r>
              <a:rPr sz="2800" spc="-5" dirty="0">
                <a:latin typeface="Arial"/>
                <a:cs typeface="Arial"/>
              </a:rPr>
              <a:t>risk of damage to information</a:t>
            </a:r>
            <a:r>
              <a:rPr sz="2800" spc="7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assets</a:t>
            </a:r>
            <a:endParaRPr sz="28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29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IS management </a:t>
            </a:r>
            <a:r>
              <a:rPr sz="2800" dirty="0">
                <a:latin typeface="Arial"/>
                <a:cs typeface="Arial"/>
              </a:rPr>
              <a:t>focuses</a:t>
            </a:r>
            <a:r>
              <a:rPr sz="2800" spc="1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on:</a:t>
            </a:r>
            <a:endParaRPr sz="28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1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Understanding </a:t>
            </a:r>
            <a:r>
              <a:rPr sz="2400" dirty="0">
                <a:latin typeface="Arial"/>
                <a:cs typeface="Arial"/>
              </a:rPr>
              <a:t>threats </a:t>
            </a:r>
            <a:r>
              <a:rPr sz="2400" spc="-5" dirty="0">
                <a:latin typeface="Arial"/>
                <a:cs typeface="Arial"/>
              </a:rPr>
              <a:t>and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vulnerabilities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ts val="278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Managing </a:t>
            </a:r>
            <a:r>
              <a:rPr sz="2400" dirty="0">
                <a:latin typeface="Arial"/>
                <a:cs typeface="Arial"/>
              </a:rPr>
              <a:t>threats by </a:t>
            </a:r>
            <a:r>
              <a:rPr sz="2400" spc="-5" dirty="0">
                <a:latin typeface="Arial"/>
                <a:cs typeface="Arial"/>
              </a:rPr>
              <a:t>reducing vulnerabilities </a:t>
            </a:r>
            <a:r>
              <a:rPr sz="2400" dirty="0">
                <a:latin typeface="Arial"/>
                <a:cs typeface="Arial"/>
              </a:rPr>
              <a:t>or</a:t>
            </a:r>
            <a:r>
              <a:rPr sz="2400" spc="10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threat</a:t>
            </a:r>
            <a:endParaRPr sz="2400">
              <a:latin typeface="Arial"/>
              <a:cs typeface="Arial"/>
            </a:endParaRPr>
          </a:p>
          <a:p>
            <a:pPr marL="755015">
              <a:lnSpc>
                <a:spcPts val="2780"/>
              </a:lnSpc>
            </a:pPr>
            <a:r>
              <a:rPr sz="2400" spc="-5" dirty="0">
                <a:latin typeface="Arial"/>
                <a:cs typeface="Arial"/>
              </a:rPr>
              <a:t>exposures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Detection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attacks and recovery </a:t>
            </a:r>
            <a:r>
              <a:rPr sz="2400" dirty="0">
                <a:latin typeface="Arial"/>
                <a:cs typeface="Arial"/>
              </a:rPr>
              <a:t>from</a:t>
            </a:r>
            <a:r>
              <a:rPr sz="2400" spc="-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attacks</a:t>
            </a:r>
            <a:endParaRPr sz="2400">
              <a:latin typeface="Arial"/>
              <a:cs typeface="Arial"/>
            </a:endParaRPr>
          </a:p>
          <a:p>
            <a:pPr marL="755015" marR="1004569" lvl="1" indent="-285750">
              <a:lnSpc>
                <a:spcPts val="2690"/>
              </a:lnSpc>
              <a:spcBef>
                <a:spcPts val="535"/>
              </a:spcBef>
              <a:buChar char="–"/>
              <a:tabLst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Investigate </a:t>
            </a:r>
            <a:r>
              <a:rPr sz="2400" spc="-5" dirty="0">
                <a:latin typeface="Arial"/>
                <a:cs typeface="Arial"/>
              </a:rPr>
              <a:t>and collect evidence about incidents  (forensics)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16</a:t>
            </a:fld>
            <a:endParaRPr lang="tr-TR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884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The Need for </a:t>
            </a:r>
            <a:r>
              <a:rPr dirty="0"/>
              <a:t>Information</a:t>
            </a:r>
            <a:r>
              <a:rPr spc="-55" dirty="0"/>
              <a:t> </a:t>
            </a:r>
            <a:r>
              <a:rPr dirty="0"/>
              <a:t>Security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00" y="1503552"/>
            <a:ext cx="8161655" cy="461137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Why </a:t>
            </a:r>
            <a:r>
              <a:rPr sz="2400" spc="-5" dirty="0">
                <a:latin typeface="Arial"/>
                <a:cs typeface="Arial"/>
              </a:rPr>
              <a:t>not simply solve all </a:t>
            </a:r>
            <a:r>
              <a:rPr sz="2400" dirty="0">
                <a:latin typeface="Arial"/>
                <a:cs typeface="Arial"/>
              </a:rPr>
              <a:t>security </a:t>
            </a:r>
            <a:r>
              <a:rPr sz="2400" spc="-5" dirty="0">
                <a:latin typeface="Arial"/>
                <a:cs typeface="Arial"/>
              </a:rPr>
              <a:t>problems once </a:t>
            </a:r>
            <a:r>
              <a:rPr sz="2400" dirty="0">
                <a:latin typeface="Arial"/>
                <a:cs typeface="Arial"/>
              </a:rPr>
              <a:t>for</a:t>
            </a:r>
            <a:r>
              <a:rPr sz="2400" spc="9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all?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Reasons why that’s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impossible:</a:t>
            </a:r>
            <a:endParaRPr sz="2400">
              <a:latin typeface="Arial"/>
              <a:cs typeface="Arial"/>
            </a:endParaRPr>
          </a:p>
          <a:p>
            <a:pPr marL="755015" marR="200025" lvl="1" indent="-285750">
              <a:lnSpc>
                <a:spcPts val="2230"/>
              </a:lnSpc>
              <a:spcBef>
                <a:spcPts val="55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Rapid innovation constantly generates new technology with</a:t>
            </a:r>
            <a:r>
              <a:rPr sz="2000" spc="-16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new  vulnerabilities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9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More </a:t>
            </a:r>
            <a:r>
              <a:rPr sz="2000" spc="-5" dirty="0">
                <a:latin typeface="Arial"/>
                <a:cs typeface="Arial"/>
              </a:rPr>
              <a:t>activities </a:t>
            </a:r>
            <a:r>
              <a:rPr sz="2000" dirty="0">
                <a:latin typeface="Arial"/>
                <a:cs typeface="Arial"/>
              </a:rPr>
              <a:t>go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online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2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Crime follows the</a:t>
            </a:r>
            <a:r>
              <a:rPr sz="2000" spc="-6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money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Information security is a second thought when developing</a:t>
            </a:r>
            <a:r>
              <a:rPr sz="2000" spc="-2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IT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New and changing</a:t>
            </a:r>
            <a:r>
              <a:rPr sz="2000" spc="-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threats</a:t>
            </a:r>
            <a:endParaRPr sz="2000">
              <a:latin typeface="Arial"/>
              <a:cs typeface="Arial"/>
            </a:endParaRPr>
          </a:p>
          <a:p>
            <a:pPr marL="755015" marR="222885" lvl="1" indent="-285750">
              <a:lnSpc>
                <a:spcPts val="2230"/>
              </a:lnSpc>
              <a:spcBef>
                <a:spcPts val="5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More </a:t>
            </a:r>
            <a:r>
              <a:rPr sz="2000" spc="-5" dirty="0">
                <a:latin typeface="Arial"/>
                <a:cs typeface="Arial"/>
              </a:rPr>
              <a:t>effective </a:t>
            </a:r>
            <a:r>
              <a:rPr sz="2000" dirty="0">
                <a:latin typeface="Arial"/>
                <a:cs typeface="Arial"/>
              </a:rPr>
              <a:t>and efficient attack technique and tools are</a:t>
            </a:r>
            <a:r>
              <a:rPr sz="2000" spc="-1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being  developed</a:t>
            </a:r>
            <a:endParaRPr sz="20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5"/>
              </a:spcBef>
              <a:buFont typeface="Arial"/>
              <a:buChar char="–"/>
            </a:pPr>
            <a:endParaRPr sz="2900">
              <a:latin typeface="Arial"/>
              <a:cs typeface="Arial"/>
            </a:endParaRPr>
          </a:p>
          <a:p>
            <a:pPr marL="353695" marR="5080" indent="-341630">
              <a:lnSpc>
                <a:spcPts val="2680"/>
              </a:lnSpc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Conclusion: Information </a:t>
            </a:r>
            <a:r>
              <a:rPr sz="2400" dirty="0">
                <a:latin typeface="Arial"/>
                <a:cs typeface="Arial"/>
              </a:rPr>
              <a:t>security </a:t>
            </a:r>
            <a:r>
              <a:rPr sz="2400" spc="-5" dirty="0">
                <a:latin typeface="Arial"/>
                <a:cs typeface="Arial"/>
              </a:rPr>
              <a:t>doesn’t have </a:t>
            </a:r>
            <a:r>
              <a:rPr sz="2400" dirty="0">
                <a:latin typeface="Arial"/>
                <a:cs typeface="Arial"/>
              </a:rPr>
              <a:t>a final </a:t>
            </a:r>
            <a:r>
              <a:rPr sz="2400" spc="-10" dirty="0">
                <a:latin typeface="Arial"/>
                <a:cs typeface="Arial"/>
              </a:rPr>
              <a:t>goal,  </a:t>
            </a:r>
            <a:r>
              <a:rPr sz="2400" spc="-5" dirty="0">
                <a:latin typeface="Arial"/>
                <a:cs typeface="Arial"/>
              </a:rPr>
              <a:t>it’s </a:t>
            </a:r>
            <a:r>
              <a:rPr sz="2400" dirty="0">
                <a:latin typeface="Arial"/>
                <a:cs typeface="Arial"/>
              </a:rPr>
              <a:t>a </a:t>
            </a:r>
            <a:r>
              <a:rPr sz="2400" spc="-5" dirty="0">
                <a:latin typeface="Arial"/>
                <a:cs typeface="Arial"/>
              </a:rPr>
              <a:t>continuing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process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17</a:t>
            </a:fld>
            <a:endParaRPr lang="tr-TR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7721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Internet </a:t>
            </a:r>
            <a:r>
              <a:rPr spc="-5" dirty="0"/>
              <a:t>Storm Survival </a:t>
            </a:r>
            <a:r>
              <a:rPr dirty="0"/>
              <a:t>Time</a:t>
            </a:r>
            <a:r>
              <a:rPr spc="-20" dirty="0"/>
              <a:t> </a:t>
            </a:r>
            <a:r>
              <a:rPr spc="-5" dirty="0"/>
              <a:t>Measure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86127" y="1409700"/>
            <a:ext cx="5286756" cy="37353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793494" y="5171694"/>
            <a:ext cx="522605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survival </a:t>
            </a:r>
            <a:r>
              <a:rPr sz="1800" dirty="0">
                <a:latin typeface="Arial"/>
                <a:cs typeface="Arial"/>
              </a:rPr>
              <a:t>time </a:t>
            </a:r>
            <a:r>
              <a:rPr sz="1800" spc="-5" dirty="0">
                <a:latin typeface="Arial"/>
                <a:cs typeface="Arial"/>
              </a:rPr>
              <a:t>is calculated as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average </a:t>
            </a:r>
            <a:r>
              <a:rPr sz="1800" dirty="0">
                <a:latin typeface="Arial"/>
                <a:cs typeface="Arial"/>
              </a:rPr>
              <a:t>time  </a:t>
            </a:r>
            <a:r>
              <a:rPr sz="1800" spc="-10" dirty="0">
                <a:latin typeface="Arial"/>
                <a:cs typeface="Arial"/>
              </a:rPr>
              <a:t>between </a:t>
            </a:r>
            <a:r>
              <a:rPr sz="1800" dirty="0">
                <a:latin typeface="Arial"/>
                <a:cs typeface="Arial"/>
              </a:rPr>
              <a:t>attacks </a:t>
            </a:r>
            <a:r>
              <a:rPr sz="1800" spc="-5" dirty="0">
                <a:latin typeface="Arial"/>
                <a:cs typeface="Arial"/>
              </a:rPr>
              <a:t>against average target </a:t>
            </a:r>
            <a:r>
              <a:rPr sz="1800" dirty="0">
                <a:latin typeface="Arial"/>
                <a:cs typeface="Arial"/>
              </a:rPr>
              <a:t>IP </a:t>
            </a:r>
            <a:r>
              <a:rPr sz="1800" spc="-5" dirty="0">
                <a:latin typeface="Arial"/>
                <a:cs typeface="Arial"/>
              </a:rPr>
              <a:t>address.  </a:t>
            </a:r>
            <a:r>
              <a:rPr sz="1800" spc="-5" dirty="0">
                <a:latin typeface="Arial"/>
                <a:cs typeface="Arial"/>
                <a:hlinkClick r:id="rId3"/>
              </a:rPr>
              <a:t>http://isc.sans.org/survivaltime.html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18</a:t>
            </a:fld>
            <a:endParaRPr lang="tr-TR" dirty="0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47420" y="6290284"/>
            <a:ext cx="8047990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50"/>
              </a:lnSpc>
              <a:tabLst>
                <a:tab pos="2680970" algn="l"/>
                <a:tab pos="7849234" algn="l"/>
              </a:tabLst>
            </a:pPr>
            <a:r>
              <a:rPr sz="1400" dirty="0">
                <a:latin typeface="Arial"/>
                <a:cs typeface="Arial"/>
              </a:rPr>
              <a:t>	</a:t>
            </a:r>
            <a:r>
              <a:rPr sz="1400" spc="-5" dirty="0">
                <a:latin typeface="Arial"/>
                <a:cs typeface="Arial"/>
              </a:rPr>
              <a:t>L0</a:t>
            </a:r>
            <a:r>
              <a:rPr sz="1400" dirty="0">
                <a:latin typeface="Arial"/>
                <a:cs typeface="Arial"/>
              </a:rPr>
              <a:t>1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-</a:t>
            </a:r>
            <a:r>
              <a:rPr sz="1400" spc="-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</a:t>
            </a:r>
            <a:r>
              <a:rPr sz="1400" spc="-10" dirty="0">
                <a:latin typeface="Arial"/>
                <a:cs typeface="Arial"/>
              </a:rPr>
              <a:t>NF</a:t>
            </a:r>
            <a:r>
              <a:rPr sz="1400" dirty="0">
                <a:latin typeface="Arial"/>
                <a:cs typeface="Arial"/>
              </a:rPr>
              <a:t>3510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Infor</a:t>
            </a:r>
            <a:r>
              <a:rPr sz="1400" spc="-10" dirty="0">
                <a:latin typeface="Arial"/>
                <a:cs typeface="Arial"/>
              </a:rPr>
              <a:t>m</a:t>
            </a:r>
            <a:r>
              <a:rPr sz="1400" dirty="0">
                <a:latin typeface="Arial"/>
                <a:cs typeface="Arial"/>
              </a:rPr>
              <a:t>a</a:t>
            </a:r>
            <a:r>
              <a:rPr sz="1400" spc="-10" dirty="0">
                <a:latin typeface="Arial"/>
                <a:cs typeface="Arial"/>
              </a:rPr>
              <a:t>t</a:t>
            </a:r>
            <a:r>
              <a:rPr sz="1400" dirty="0">
                <a:latin typeface="Arial"/>
                <a:cs typeface="Arial"/>
              </a:rPr>
              <a:t>ion</a:t>
            </a:r>
            <a:r>
              <a:rPr sz="1400" spc="-4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Security	</a:t>
            </a:r>
            <a:r>
              <a:rPr sz="1400" spc="-5" dirty="0">
                <a:latin typeface="Arial"/>
                <a:cs typeface="Arial"/>
              </a:rPr>
              <a:t>32</a:t>
            </a:r>
            <a:endParaRPr sz="1400" dirty="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2023" y="0"/>
            <a:ext cx="8793480" cy="683514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691509" y="57403"/>
            <a:ext cx="30740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Malware</a:t>
            </a:r>
            <a:r>
              <a:rPr spc="-80" dirty="0"/>
              <a:t> </a:t>
            </a:r>
            <a:r>
              <a:rPr spc="-5" dirty="0"/>
              <a:t>Trend</a:t>
            </a:r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19</a:t>
            </a:fld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6313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Why study </a:t>
            </a:r>
            <a:r>
              <a:rPr spc="-5" dirty="0"/>
              <a:t>information </a:t>
            </a:r>
            <a:r>
              <a:rPr dirty="0"/>
              <a:t>security</a:t>
            </a:r>
            <a:r>
              <a:rPr spc="-50" dirty="0"/>
              <a:t> </a:t>
            </a:r>
            <a:r>
              <a:rPr spc="-5" dirty="0"/>
              <a:t>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4000" y="1336923"/>
            <a:ext cx="8291830" cy="424751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Being an </a:t>
            </a:r>
            <a:r>
              <a:rPr sz="2400" dirty="0">
                <a:latin typeface="Arial"/>
                <a:cs typeface="Arial"/>
              </a:rPr>
              <a:t>IT </a:t>
            </a:r>
            <a:r>
              <a:rPr sz="2400" spc="-5" dirty="0">
                <a:latin typeface="Arial"/>
                <a:cs typeface="Arial"/>
              </a:rPr>
              <a:t>expert requires knowledge about </a:t>
            </a:r>
            <a:r>
              <a:rPr sz="2400" dirty="0">
                <a:latin typeface="Arial"/>
                <a:cs typeface="Arial"/>
              </a:rPr>
              <a:t>IT</a:t>
            </a:r>
            <a:r>
              <a:rPr sz="2400" spc="8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security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Analogy: Building architects must have knowledge about </a:t>
            </a:r>
            <a:r>
              <a:rPr sz="2000" spc="-5" dirty="0">
                <a:latin typeface="Arial"/>
                <a:cs typeface="Arial"/>
              </a:rPr>
              <a:t>fire</a:t>
            </a:r>
            <a:r>
              <a:rPr sz="2000" spc="-1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safety</a:t>
            </a:r>
            <a:endParaRPr sz="2000">
              <a:latin typeface="Arial"/>
              <a:cs typeface="Arial"/>
            </a:endParaRPr>
          </a:p>
          <a:p>
            <a:pPr marL="353695" marR="508000" indent="-341630">
              <a:lnSpc>
                <a:spcPts val="2680"/>
              </a:lnSpc>
              <a:spcBef>
                <a:spcPts val="65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Developing </a:t>
            </a:r>
            <a:r>
              <a:rPr sz="2400" dirty="0">
                <a:latin typeface="Arial"/>
                <a:cs typeface="Arial"/>
              </a:rPr>
              <a:t>IT systems </a:t>
            </a:r>
            <a:r>
              <a:rPr sz="2400" spc="-5" dirty="0">
                <a:latin typeface="Arial"/>
                <a:cs typeface="Arial"/>
              </a:rPr>
              <a:t>without considering </a:t>
            </a:r>
            <a:r>
              <a:rPr sz="2400" dirty="0">
                <a:latin typeface="Arial"/>
                <a:cs typeface="Arial"/>
              </a:rPr>
              <a:t>security </a:t>
            </a:r>
            <a:r>
              <a:rPr sz="2400" spc="-5" dirty="0">
                <a:latin typeface="Arial"/>
                <a:cs typeface="Arial"/>
              </a:rPr>
              <a:t>will  lead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vulnerable </a:t>
            </a:r>
            <a:r>
              <a:rPr sz="2400" dirty="0">
                <a:latin typeface="Arial"/>
                <a:cs typeface="Arial"/>
              </a:rPr>
              <a:t>IT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systems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3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IT </a:t>
            </a:r>
            <a:r>
              <a:rPr sz="2400" spc="-5" dirty="0">
                <a:latin typeface="Arial"/>
                <a:cs typeface="Arial"/>
              </a:rPr>
              <a:t>experts without security skills are </a:t>
            </a:r>
            <a:r>
              <a:rPr sz="2400" dirty="0">
                <a:latin typeface="Arial"/>
                <a:cs typeface="Arial"/>
              </a:rPr>
              <a:t>part </a:t>
            </a:r>
            <a:r>
              <a:rPr sz="2400" spc="-5" dirty="0">
                <a:latin typeface="Arial"/>
                <a:cs typeface="Arial"/>
              </a:rPr>
              <a:t>of </a:t>
            </a:r>
            <a:r>
              <a:rPr sz="2400" dirty="0">
                <a:latin typeface="Arial"/>
                <a:cs typeface="Arial"/>
              </a:rPr>
              <a:t>the</a:t>
            </a:r>
            <a:r>
              <a:rPr sz="2400" spc="6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problem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Learn about </a:t>
            </a:r>
            <a:r>
              <a:rPr sz="2400" dirty="0">
                <a:latin typeface="Arial"/>
                <a:cs typeface="Arial"/>
              </a:rPr>
              <a:t>IT </a:t>
            </a:r>
            <a:r>
              <a:rPr sz="2400" spc="-5" dirty="0">
                <a:latin typeface="Arial"/>
                <a:cs typeface="Arial"/>
              </a:rPr>
              <a:t>security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become part </a:t>
            </a:r>
            <a:r>
              <a:rPr sz="2400" dirty="0">
                <a:latin typeface="Arial"/>
                <a:cs typeface="Arial"/>
              </a:rPr>
              <a:t>of the </a:t>
            </a:r>
            <a:r>
              <a:rPr sz="2400" spc="-5" dirty="0">
                <a:latin typeface="Arial"/>
                <a:cs typeface="Arial"/>
              </a:rPr>
              <a:t>solution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!</a:t>
            </a:r>
            <a:endParaRPr sz="2400">
              <a:latin typeface="Arial"/>
              <a:cs typeface="Arial"/>
            </a:endParaRPr>
          </a:p>
          <a:p>
            <a:pPr marL="353695" marR="215265" indent="-341630">
              <a:lnSpc>
                <a:spcPts val="2690"/>
              </a:lnSpc>
              <a:spcBef>
                <a:spcPts val="64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Security by Design is a prerequisite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privacy by design  which is a legal requirement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processing personal</a:t>
            </a:r>
            <a:r>
              <a:rPr sz="2400" spc="16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3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Information </a:t>
            </a:r>
            <a:r>
              <a:rPr sz="2400" dirty="0">
                <a:latin typeface="Arial"/>
                <a:cs typeface="Arial"/>
              </a:rPr>
              <a:t>security </a:t>
            </a:r>
            <a:r>
              <a:rPr sz="2400" spc="-5" dirty="0">
                <a:latin typeface="Arial"/>
                <a:cs typeface="Arial"/>
              </a:rPr>
              <a:t>is a political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issue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Often seen as a cost, but saves costs in the long</a:t>
            </a:r>
            <a:r>
              <a:rPr sz="2000" spc="-2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term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Often given low priority in </a:t>
            </a:r>
            <a:r>
              <a:rPr sz="2000" spc="-5" dirty="0">
                <a:latin typeface="Arial"/>
                <a:cs typeface="Arial"/>
              </a:rPr>
              <a:t>IT </a:t>
            </a:r>
            <a:r>
              <a:rPr sz="2000" dirty="0">
                <a:latin typeface="Arial"/>
                <a:cs typeface="Arial"/>
              </a:rPr>
              <a:t>industry and IT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education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2</a:t>
            </a:fld>
            <a:endParaRPr lang="tr-TR" dirty="0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5122" y="527430"/>
            <a:ext cx="54127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Security control</a:t>
            </a:r>
            <a:r>
              <a:rPr spc="25" dirty="0"/>
              <a:t> </a:t>
            </a:r>
            <a:r>
              <a:rPr spc="-5" dirty="0"/>
              <a:t>categories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4939" y="3520185"/>
            <a:ext cx="2698750" cy="2221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Arial"/>
                <a:cs typeface="Arial"/>
              </a:rPr>
              <a:t>Physical</a:t>
            </a:r>
            <a:r>
              <a:rPr sz="2400" b="1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controls</a:t>
            </a:r>
            <a:endParaRPr sz="24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spcBef>
                <a:spcPts val="5"/>
              </a:spcBef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Facility</a:t>
            </a:r>
            <a:r>
              <a:rPr sz="2000" spc="-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protection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Security</a:t>
            </a:r>
            <a:r>
              <a:rPr sz="2000" spc="-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guards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Locks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Monitoring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Environmental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controls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Intrusion</a:t>
            </a:r>
            <a:r>
              <a:rPr sz="2000" spc="-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detection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9911" y="2366772"/>
            <a:ext cx="7505700" cy="1161622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3203575" y="3520185"/>
            <a:ext cx="2694305" cy="2221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latin typeface="Arial"/>
                <a:cs typeface="Arial"/>
              </a:rPr>
              <a:t>Technical</a:t>
            </a:r>
            <a:r>
              <a:rPr sz="2400" b="1" spc="-3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controls</a:t>
            </a:r>
            <a:endParaRPr sz="24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spcBef>
                <a:spcPts val="5"/>
              </a:spcBef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Logical access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Cryptographic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controls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Security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devices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User</a:t>
            </a:r>
            <a:r>
              <a:rPr sz="2000" spc="-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authentication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Intrusion</a:t>
            </a:r>
            <a:r>
              <a:rPr sz="2000" spc="-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detection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Forensics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20103" y="3520185"/>
            <a:ext cx="2613660" cy="25869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39775" marR="207010" indent="-459105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Arial"/>
                <a:cs typeface="Arial"/>
              </a:rPr>
              <a:t>A</a:t>
            </a:r>
            <a:r>
              <a:rPr sz="2400" b="1" spc="-10" dirty="0">
                <a:latin typeface="Arial"/>
                <a:cs typeface="Arial"/>
              </a:rPr>
              <a:t>d</a:t>
            </a:r>
            <a:r>
              <a:rPr sz="2400" b="1" dirty="0">
                <a:latin typeface="Arial"/>
                <a:cs typeface="Arial"/>
              </a:rPr>
              <a:t>min</a:t>
            </a:r>
            <a:r>
              <a:rPr sz="2400" b="1" spc="5" dirty="0">
                <a:latin typeface="Arial"/>
                <a:cs typeface="Arial"/>
              </a:rPr>
              <a:t>i</a:t>
            </a:r>
            <a:r>
              <a:rPr sz="2400" b="1" spc="-5" dirty="0">
                <a:latin typeface="Arial"/>
                <a:cs typeface="Arial"/>
              </a:rPr>
              <a:t>strative  controls</a:t>
            </a:r>
            <a:endParaRPr sz="24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spcBef>
                <a:spcPts val="5"/>
              </a:spcBef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Policies &amp;</a:t>
            </a:r>
            <a:r>
              <a:rPr sz="2000" spc="-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standards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Procedures &amp;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practice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Personnel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screening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spc="-5" dirty="0">
                <a:latin typeface="Arial"/>
                <a:cs typeface="Arial"/>
              </a:rPr>
              <a:t>Awareness</a:t>
            </a:r>
            <a:r>
              <a:rPr sz="2000" spc="-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training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Secure System</a:t>
            </a:r>
            <a:r>
              <a:rPr sz="2000" spc="-75" dirty="0">
                <a:latin typeface="Arial"/>
                <a:cs typeface="Arial"/>
              </a:rPr>
              <a:t> </a:t>
            </a:r>
            <a:r>
              <a:rPr sz="2000" spc="-40" dirty="0">
                <a:latin typeface="Arial"/>
                <a:cs typeface="Arial"/>
              </a:rPr>
              <a:t>Dev.</a:t>
            </a:r>
            <a:endParaRPr sz="2000">
              <a:latin typeface="Arial"/>
              <a:cs typeface="Arial"/>
            </a:endParaRPr>
          </a:p>
          <a:p>
            <a:pPr marL="102235" indent="-90170">
              <a:lnSpc>
                <a:spcPct val="100000"/>
              </a:lnSpc>
              <a:buSzPct val="95000"/>
              <a:buChar char="•"/>
              <a:tabLst>
                <a:tab pos="102870" algn="l"/>
              </a:tabLst>
            </a:pPr>
            <a:r>
              <a:rPr sz="2000" dirty="0">
                <a:latin typeface="Arial"/>
                <a:cs typeface="Arial"/>
              </a:rPr>
              <a:t>Incident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Response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824483" y="1470660"/>
            <a:ext cx="7496809" cy="966469"/>
            <a:chOff x="824483" y="1470660"/>
            <a:chExt cx="7496809" cy="966469"/>
          </a:xfrm>
        </p:grpSpPr>
        <p:sp>
          <p:nvSpPr>
            <p:cNvPr id="8" name="object 8"/>
            <p:cNvSpPr/>
            <p:nvPr/>
          </p:nvSpPr>
          <p:spPr>
            <a:xfrm>
              <a:off x="838961" y="1485138"/>
              <a:ext cx="7467600" cy="937260"/>
            </a:xfrm>
            <a:custGeom>
              <a:avLst/>
              <a:gdLst/>
              <a:ahLst/>
              <a:cxnLst/>
              <a:rect l="l" t="t" r="r" b="b"/>
              <a:pathLst>
                <a:path w="7467600" h="937260">
                  <a:moveTo>
                    <a:pt x="3733800" y="0"/>
                  </a:moveTo>
                  <a:lnTo>
                    <a:pt x="0" y="937260"/>
                  </a:lnTo>
                  <a:lnTo>
                    <a:pt x="7467600" y="937260"/>
                  </a:lnTo>
                  <a:lnTo>
                    <a:pt x="3733800" y="0"/>
                  </a:lnTo>
                  <a:close/>
                </a:path>
              </a:pathLst>
            </a:custGeom>
            <a:solidFill>
              <a:srgbClr val="00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838961" y="1485138"/>
              <a:ext cx="7467600" cy="937260"/>
            </a:xfrm>
            <a:custGeom>
              <a:avLst/>
              <a:gdLst/>
              <a:ahLst/>
              <a:cxnLst/>
              <a:rect l="l" t="t" r="r" b="b"/>
              <a:pathLst>
                <a:path w="7467600" h="937260">
                  <a:moveTo>
                    <a:pt x="0" y="937260"/>
                  </a:moveTo>
                  <a:lnTo>
                    <a:pt x="3733800" y="0"/>
                  </a:lnTo>
                  <a:lnTo>
                    <a:pt x="7467600" y="937260"/>
                  </a:lnTo>
                  <a:lnTo>
                    <a:pt x="0" y="937260"/>
                  </a:lnTo>
                  <a:close/>
                </a:path>
              </a:pathLst>
            </a:custGeom>
            <a:ln w="289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3051810" y="1848358"/>
            <a:ext cx="27343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Information</a:t>
            </a:r>
            <a:r>
              <a:rPr sz="2400" spc="-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Security</a:t>
            </a:r>
            <a:endParaRPr sz="2400">
              <a:latin typeface="Arial"/>
              <a:cs typeface="Arial"/>
            </a:endParaRPr>
          </a:p>
        </p:txBody>
      </p:sp>
      <p:sp>
        <p:nvSpPr>
          <p:cNvPr id="14" name="Slayt Numarası Yer Tutucusu 1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20</a:t>
            </a:fld>
            <a:endParaRPr lang="tr-TR" dirty="0"/>
          </a:p>
        </p:txBody>
      </p:sp>
      <p:sp>
        <p:nvSpPr>
          <p:cNvPr id="15" name="Altbilgi Yer Tutucusu 14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4720" y="264667"/>
            <a:ext cx="64776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Security control functional</a:t>
            </a:r>
            <a:r>
              <a:rPr dirty="0"/>
              <a:t> types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4720" y="1377188"/>
            <a:ext cx="6994525" cy="46107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Preventive</a:t>
            </a:r>
            <a:r>
              <a:rPr sz="2400" spc="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controls: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12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prevent attempts to exploit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vulnerabilities</a:t>
            </a:r>
            <a:endParaRPr sz="2000">
              <a:latin typeface="Arial"/>
              <a:cs typeface="Arial"/>
            </a:endParaRPr>
          </a:p>
          <a:p>
            <a:pPr marL="1155065" lvl="2" indent="-229235">
              <a:lnSpc>
                <a:spcPct val="100000"/>
              </a:lnSpc>
              <a:spcBef>
                <a:spcPts val="160"/>
              </a:spcBef>
              <a:buChar char="•"/>
              <a:tabLst>
                <a:tab pos="1155065" algn="l"/>
                <a:tab pos="1155700" algn="l"/>
              </a:tabLst>
            </a:pPr>
            <a:r>
              <a:rPr sz="1800" spc="-5" dirty="0">
                <a:latin typeface="Arial"/>
                <a:cs typeface="Arial"/>
              </a:rPr>
              <a:t>Example: encryption </a:t>
            </a:r>
            <a:r>
              <a:rPr sz="1800" dirty="0">
                <a:latin typeface="Arial"/>
                <a:cs typeface="Arial"/>
              </a:rPr>
              <a:t>of</a:t>
            </a:r>
            <a:r>
              <a:rPr sz="1800" spc="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files</a:t>
            </a:r>
            <a:endParaRPr sz="18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12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Detective</a:t>
            </a:r>
            <a:r>
              <a:rPr sz="2400" spc="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controls: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13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warn of attempts to exploit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vulnerabilities</a:t>
            </a:r>
            <a:endParaRPr sz="2000">
              <a:latin typeface="Arial"/>
              <a:cs typeface="Arial"/>
            </a:endParaRPr>
          </a:p>
          <a:p>
            <a:pPr marL="1155065" lvl="2" indent="-229235">
              <a:lnSpc>
                <a:spcPct val="100000"/>
              </a:lnSpc>
              <a:spcBef>
                <a:spcPts val="160"/>
              </a:spcBef>
              <a:buChar char="•"/>
              <a:tabLst>
                <a:tab pos="1155065" algn="l"/>
                <a:tab pos="1155700" algn="l"/>
              </a:tabLst>
            </a:pPr>
            <a:r>
              <a:rPr sz="1800" spc="-5" dirty="0">
                <a:latin typeface="Arial"/>
                <a:cs typeface="Arial"/>
              </a:rPr>
              <a:t>Example: Intrusion detection systems</a:t>
            </a:r>
            <a:r>
              <a:rPr sz="1800" spc="5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(IDS)</a:t>
            </a:r>
            <a:endParaRPr sz="18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12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Corrective</a:t>
            </a:r>
            <a:r>
              <a:rPr sz="2400" spc="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controls: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13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correct errors or irregularities that have been</a:t>
            </a:r>
            <a:r>
              <a:rPr sz="2000" spc="-2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detected.</a:t>
            </a:r>
            <a:endParaRPr sz="2000">
              <a:latin typeface="Arial"/>
              <a:cs typeface="Arial"/>
            </a:endParaRPr>
          </a:p>
          <a:p>
            <a:pPr marL="1155065" marR="236854" lvl="2" indent="-228600">
              <a:lnSpc>
                <a:spcPts val="1810"/>
              </a:lnSpc>
              <a:spcBef>
                <a:spcPts val="505"/>
              </a:spcBef>
              <a:buChar char="•"/>
              <a:tabLst>
                <a:tab pos="1155065" algn="l"/>
                <a:tab pos="1155700" algn="l"/>
              </a:tabLst>
            </a:pPr>
            <a:r>
              <a:rPr sz="1800" spc="-5" dirty="0">
                <a:latin typeface="Arial"/>
                <a:cs typeface="Arial"/>
              </a:rPr>
              <a:t>Example: Restoring all applications </a:t>
            </a:r>
            <a:r>
              <a:rPr sz="1800" dirty="0">
                <a:latin typeface="Arial"/>
                <a:cs typeface="Arial"/>
              </a:rPr>
              <a:t>from the last </a:t>
            </a:r>
            <a:r>
              <a:rPr sz="1800" spc="-15" dirty="0">
                <a:latin typeface="Arial"/>
                <a:cs typeface="Arial"/>
              </a:rPr>
              <a:t>known  </a:t>
            </a:r>
            <a:r>
              <a:rPr sz="1800" spc="-5" dirty="0">
                <a:latin typeface="Arial"/>
                <a:cs typeface="Arial"/>
              </a:rPr>
              <a:t>good image </a:t>
            </a: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bring a corrupted system back</a:t>
            </a:r>
            <a:r>
              <a:rPr sz="1800" spc="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online</a:t>
            </a:r>
            <a:endParaRPr sz="1800">
              <a:latin typeface="Arial"/>
              <a:cs typeface="Arial"/>
            </a:endParaRPr>
          </a:p>
          <a:p>
            <a:pPr lvl="2">
              <a:lnSpc>
                <a:spcPct val="100000"/>
              </a:lnSpc>
              <a:buFont typeface="Arial"/>
              <a:buChar char="•"/>
            </a:pPr>
            <a:endParaRPr sz="2000">
              <a:latin typeface="Arial"/>
              <a:cs typeface="Arial"/>
            </a:endParaRPr>
          </a:p>
          <a:p>
            <a:pPr marL="353695" marR="5080" indent="-341630">
              <a:lnSpc>
                <a:spcPct val="84000"/>
              </a:lnSpc>
              <a:spcBef>
                <a:spcPts val="131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Use a combination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controls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10" dirty="0">
                <a:latin typeface="Arial"/>
                <a:cs typeface="Arial"/>
              </a:rPr>
              <a:t>help </a:t>
            </a:r>
            <a:r>
              <a:rPr sz="2400" spc="-5" dirty="0">
                <a:latin typeface="Arial"/>
                <a:cs typeface="Arial"/>
              </a:rPr>
              <a:t>ensure </a:t>
            </a:r>
            <a:r>
              <a:rPr sz="2400" dirty="0">
                <a:latin typeface="Arial"/>
                <a:cs typeface="Arial"/>
              </a:rPr>
              <a:t>that  the </a:t>
            </a:r>
            <a:r>
              <a:rPr sz="2400" spc="-5" dirty="0">
                <a:latin typeface="Arial"/>
                <a:cs typeface="Arial"/>
              </a:rPr>
              <a:t>organisational </a:t>
            </a:r>
            <a:r>
              <a:rPr sz="2400" dirty="0">
                <a:latin typeface="Arial"/>
                <a:cs typeface="Arial"/>
              </a:rPr>
              <a:t>processes, </a:t>
            </a:r>
            <a:r>
              <a:rPr sz="2400" spc="-5" dirty="0">
                <a:latin typeface="Arial"/>
                <a:cs typeface="Arial"/>
              </a:rPr>
              <a:t>people, and  technology operate within prescribed</a:t>
            </a:r>
            <a:r>
              <a:rPr sz="2400" spc="9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bounds.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597140" y="2746248"/>
            <a:ext cx="1008888" cy="848867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737347" y="1219200"/>
            <a:ext cx="797051" cy="115214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418831" y="3860291"/>
            <a:ext cx="1405127" cy="1053084"/>
          </a:xfrm>
          <a:prstGeom prst="rect">
            <a:avLst/>
          </a:prstGeom>
        </p:spPr>
      </p:pic>
      <p:sp>
        <p:nvSpPr>
          <p:cNvPr id="10" name="Slayt Numarası Yer Tutucusu 9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21</a:t>
            </a:fld>
            <a:endParaRPr lang="tr-TR" dirty="0"/>
          </a:p>
        </p:txBody>
      </p:sp>
      <p:sp>
        <p:nvSpPr>
          <p:cNvPr id="11" name="Altbilgi Yer Tutucusu 10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92267" y="2327148"/>
            <a:ext cx="1665732" cy="111404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4720" y="218313"/>
            <a:ext cx="5484495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/>
              <a:t>Controls by </a:t>
            </a:r>
            <a:r>
              <a:rPr sz="3200" spc="-5" dirty="0"/>
              <a:t>Information</a:t>
            </a:r>
            <a:r>
              <a:rPr sz="3200" spc="-90" dirty="0"/>
              <a:t> </a:t>
            </a:r>
            <a:r>
              <a:rPr sz="3200" spc="-5" dirty="0"/>
              <a:t>States</a:t>
            </a:r>
            <a:endParaRPr sz="3200"/>
          </a:p>
        </p:txBody>
      </p:sp>
      <p:sp>
        <p:nvSpPr>
          <p:cNvPr id="4" name="object 4"/>
          <p:cNvSpPr txBox="1"/>
          <p:nvPr/>
        </p:nvSpPr>
        <p:spPr>
          <a:xfrm>
            <a:off x="534720" y="1097356"/>
            <a:ext cx="7995920" cy="4848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3695" indent="-341630">
              <a:lnSpc>
                <a:spcPts val="2780"/>
              </a:lnSpc>
              <a:spcBef>
                <a:spcPts val="1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Information </a:t>
            </a:r>
            <a:r>
              <a:rPr sz="2400" spc="-5" dirty="0">
                <a:latin typeface="Arial"/>
                <a:cs typeface="Arial"/>
              </a:rPr>
              <a:t>security involves protecting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information</a:t>
            </a:r>
            <a:endParaRPr sz="2400">
              <a:latin typeface="Arial"/>
              <a:cs typeface="Arial"/>
            </a:endParaRPr>
          </a:p>
          <a:p>
            <a:pPr marL="353695">
              <a:lnSpc>
                <a:spcPts val="2780"/>
              </a:lnSpc>
            </a:pPr>
            <a:r>
              <a:rPr sz="2400" spc="-5" dirty="0">
                <a:latin typeface="Arial"/>
                <a:cs typeface="Arial"/>
              </a:rPr>
              <a:t>assets from harm or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damage.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Information is considered in one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three possible</a:t>
            </a:r>
            <a:r>
              <a:rPr sz="2400" spc="13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states: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solidFill>
                  <a:srgbClr val="333399"/>
                </a:solidFill>
                <a:latin typeface="Arial"/>
                <a:cs typeface="Arial"/>
              </a:rPr>
              <a:t>During</a:t>
            </a:r>
            <a:r>
              <a:rPr sz="2000" spc="-3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333399"/>
                </a:solidFill>
                <a:latin typeface="Arial"/>
                <a:cs typeface="Arial"/>
              </a:rPr>
              <a:t>storage</a:t>
            </a:r>
            <a:endParaRPr sz="2000">
              <a:latin typeface="Arial"/>
              <a:cs typeface="Arial"/>
            </a:endParaRPr>
          </a:p>
          <a:p>
            <a:pPr marL="1155065" lvl="2" indent="-229235">
              <a:lnSpc>
                <a:spcPct val="100000"/>
              </a:lnSpc>
              <a:spcBef>
                <a:spcPts val="359"/>
              </a:spcBef>
              <a:buChar char="•"/>
              <a:tabLst>
                <a:tab pos="1155065" algn="l"/>
                <a:tab pos="1155700" algn="l"/>
              </a:tabLst>
            </a:pPr>
            <a:r>
              <a:rPr sz="1800" spc="-5" dirty="0">
                <a:latin typeface="Arial"/>
                <a:cs typeface="Arial"/>
              </a:rPr>
              <a:t>Information storage containers</a:t>
            </a:r>
            <a:endParaRPr sz="1800">
              <a:latin typeface="Arial"/>
              <a:cs typeface="Arial"/>
            </a:endParaRPr>
          </a:p>
          <a:p>
            <a:pPr marL="1155065" lvl="2" indent="-229235">
              <a:lnSpc>
                <a:spcPct val="100000"/>
              </a:lnSpc>
              <a:spcBef>
                <a:spcPts val="350"/>
              </a:spcBef>
              <a:buChar char="•"/>
              <a:tabLst>
                <a:tab pos="1155065" algn="l"/>
                <a:tab pos="1155700" algn="l"/>
              </a:tabLst>
            </a:pPr>
            <a:r>
              <a:rPr sz="1800" spc="-5" dirty="0">
                <a:latin typeface="Arial"/>
                <a:cs typeface="Arial"/>
              </a:rPr>
              <a:t>Electronic, </a:t>
            </a:r>
            <a:r>
              <a:rPr sz="1800" spc="-10" dirty="0">
                <a:latin typeface="Arial"/>
                <a:cs typeface="Arial"/>
              </a:rPr>
              <a:t>physical,</a:t>
            </a:r>
            <a:r>
              <a:rPr sz="1800" spc="4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human</a:t>
            </a:r>
            <a:endParaRPr sz="1800">
              <a:latin typeface="Arial"/>
              <a:cs typeface="Arial"/>
            </a:endParaRPr>
          </a:p>
          <a:p>
            <a:pPr lvl="2">
              <a:lnSpc>
                <a:spcPct val="100000"/>
              </a:lnSpc>
              <a:spcBef>
                <a:spcPts val="15"/>
              </a:spcBef>
              <a:buFont typeface="Arial"/>
              <a:buChar char="•"/>
            </a:pPr>
            <a:endParaRPr sz="245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solidFill>
                  <a:srgbClr val="333399"/>
                </a:solidFill>
                <a:latin typeface="Arial"/>
                <a:cs typeface="Arial"/>
              </a:rPr>
              <a:t>During</a:t>
            </a:r>
            <a:r>
              <a:rPr sz="2000" spc="-3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333399"/>
                </a:solidFill>
                <a:latin typeface="Arial"/>
                <a:cs typeface="Arial"/>
              </a:rPr>
              <a:t>transmission</a:t>
            </a:r>
            <a:endParaRPr sz="2000">
              <a:latin typeface="Arial"/>
              <a:cs typeface="Arial"/>
            </a:endParaRPr>
          </a:p>
          <a:p>
            <a:pPr marL="1155065" lvl="2" indent="-229235">
              <a:lnSpc>
                <a:spcPct val="100000"/>
              </a:lnSpc>
              <a:spcBef>
                <a:spcPts val="359"/>
              </a:spcBef>
              <a:buChar char="•"/>
              <a:tabLst>
                <a:tab pos="1155065" algn="l"/>
                <a:tab pos="1155700" algn="l"/>
              </a:tabLst>
            </a:pPr>
            <a:r>
              <a:rPr sz="1800" spc="-10" dirty="0">
                <a:latin typeface="Arial"/>
                <a:cs typeface="Arial"/>
              </a:rPr>
              <a:t>Physical </a:t>
            </a:r>
            <a:r>
              <a:rPr sz="1800" spc="-5" dirty="0">
                <a:latin typeface="Arial"/>
                <a:cs typeface="Arial"/>
              </a:rPr>
              <a:t>or</a:t>
            </a:r>
            <a:r>
              <a:rPr sz="1800" spc="3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electronic</a:t>
            </a:r>
            <a:endParaRPr sz="1800">
              <a:latin typeface="Arial"/>
              <a:cs typeface="Arial"/>
            </a:endParaRPr>
          </a:p>
          <a:p>
            <a:pPr lvl="2">
              <a:lnSpc>
                <a:spcPct val="100000"/>
              </a:lnSpc>
              <a:spcBef>
                <a:spcPts val="15"/>
              </a:spcBef>
              <a:buFont typeface="Arial"/>
              <a:buChar char="•"/>
            </a:pPr>
            <a:endParaRPr sz="245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solidFill>
                  <a:srgbClr val="333399"/>
                </a:solidFill>
                <a:latin typeface="Arial"/>
                <a:cs typeface="Arial"/>
              </a:rPr>
              <a:t>During processing</a:t>
            </a:r>
            <a:r>
              <a:rPr sz="2000" spc="-5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(use)</a:t>
            </a:r>
            <a:endParaRPr sz="2000">
              <a:latin typeface="Arial"/>
              <a:cs typeface="Arial"/>
            </a:endParaRPr>
          </a:p>
          <a:p>
            <a:pPr marL="1155065" lvl="2" indent="-229235">
              <a:lnSpc>
                <a:spcPct val="100000"/>
              </a:lnSpc>
              <a:spcBef>
                <a:spcPts val="355"/>
              </a:spcBef>
              <a:buChar char="•"/>
              <a:tabLst>
                <a:tab pos="1155065" algn="l"/>
                <a:tab pos="1155700" algn="l"/>
              </a:tabLst>
            </a:pPr>
            <a:r>
              <a:rPr sz="1800" spc="-10" dirty="0">
                <a:latin typeface="Arial"/>
                <a:cs typeface="Arial"/>
              </a:rPr>
              <a:t>Physical </a:t>
            </a:r>
            <a:r>
              <a:rPr sz="1800" spc="-5" dirty="0">
                <a:latin typeface="Arial"/>
                <a:cs typeface="Arial"/>
              </a:rPr>
              <a:t>or</a:t>
            </a:r>
            <a:r>
              <a:rPr sz="1800" spc="3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electronic</a:t>
            </a:r>
            <a:endParaRPr sz="1800">
              <a:latin typeface="Arial"/>
              <a:cs typeface="Arial"/>
            </a:endParaRPr>
          </a:p>
          <a:p>
            <a:pPr lvl="2">
              <a:lnSpc>
                <a:spcPct val="100000"/>
              </a:lnSpc>
              <a:spcBef>
                <a:spcPts val="55"/>
              </a:spcBef>
              <a:buFont typeface="Arial"/>
              <a:buChar char="•"/>
            </a:pPr>
            <a:endParaRPr sz="255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Security controls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all information </a:t>
            </a:r>
            <a:r>
              <a:rPr sz="2400" dirty="0">
                <a:latin typeface="Arial"/>
                <a:cs typeface="Arial"/>
              </a:rPr>
              <a:t>states </a:t>
            </a:r>
            <a:r>
              <a:rPr sz="2400" spc="-5" dirty="0">
                <a:latin typeface="Arial"/>
                <a:cs typeface="Arial"/>
              </a:rPr>
              <a:t>are</a:t>
            </a:r>
            <a:r>
              <a:rPr sz="2400" spc="4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needed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072128" y="4543044"/>
            <a:ext cx="1514855" cy="918972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564379" y="3441191"/>
            <a:ext cx="1470660" cy="824484"/>
          </a:xfrm>
          <a:prstGeom prst="rect">
            <a:avLst/>
          </a:prstGeom>
        </p:spPr>
      </p:pic>
      <p:sp>
        <p:nvSpPr>
          <p:cNvPr id="10" name="Slayt Numarası Yer Tutucusu 9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22</a:t>
            </a:fld>
            <a:endParaRPr lang="tr-TR" dirty="0"/>
          </a:p>
        </p:txBody>
      </p:sp>
      <p:sp>
        <p:nvSpPr>
          <p:cNvPr id="11" name="Altbilgi Yer Tutucusu 10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4720" y="75641"/>
            <a:ext cx="5915660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dirty="0"/>
              <a:t>Security Services </a:t>
            </a:r>
            <a:r>
              <a:rPr sz="3200" spc="-5" dirty="0"/>
              <a:t>and</a:t>
            </a:r>
            <a:r>
              <a:rPr sz="3200" spc="-100" dirty="0"/>
              <a:t> </a:t>
            </a:r>
            <a:r>
              <a:rPr sz="3200" spc="-5" dirty="0"/>
              <a:t>Properties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153415" y="575436"/>
            <a:ext cx="7959725" cy="119824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4330" indent="-342265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965" algn="l"/>
              </a:tabLst>
            </a:pPr>
            <a:r>
              <a:rPr sz="2400" dirty="0">
                <a:latin typeface="Arial"/>
                <a:cs typeface="Arial"/>
              </a:rPr>
              <a:t>A security </a:t>
            </a:r>
            <a:r>
              <a:rPr sz="2400" spc="-5" dirty="0">
                <a:latin typeface="Arial"/>
                <a:cs typeface="Arial"/>
              </a:rPr>
              <a:t>service provides a high level </a:t>
            </a:r>
            <a:r>
              <a:rPr sz="2400" dirty="0">
                <a:latin typeface="Arial"/>
                <a:cs typeface="Arial"/>
              </a:rPr>
              <a:t>security</a:t>
            </a:r>
            <a:r>
              <a:rPr sz="2400" spc="8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property</a:t>
            </a:r>
            <a:endParaRPr sz="2400">
              <a:latin typeface="Arial"/>
              <a:cs typeface="Arial"/>
            </a:endParaRPr>
          </a:p>
          <a:p>
            <a:pPr marL="354330" marR="92710" indent="-342265">
              <a:lnSpc>
                <a:spcPts val="2680"/>
              </a:lnSpc>
              <a:spcBef>
                <a:spcPts val="655"/>
              </a:spcBef>
              <a:buChar char="•"/>
              <a:tabLst>
                <a:tab pos="353695" algn="l"/>
                <a:tab pos="354965" algn="l"/>
              </a:tabLst>
            </a:pP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traditional definition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information </a:t>
            </a:r>
            <a:r>
              <a:rPr sz="2400" dirty="0">
                <a:latin typeface="Arial"/>
                <a:cs typeface="Arial"/>
              </a:rPr>
              <a:t>security </a:t>
            </a:r>
            <a:r>
              <a:rPr sz="2400" spc="-5" dirty="0">
                <a:latin typeface="Arial"/>
                <a:cs typeface="Arial"/>
              </a:rPr>
              <a:t>is </a:t>
            </a:r>
            <a:r>
              <a:rPr sz="2400" dirty="0">
                <a:latin typeface="Arial"/>
                <a:cs typeface="Arial"/>
              </a:rPr>
              <a:t>to  </a:t>
            </a:r>
            <a:r>
              <a:rPr sz="2400" spc="-5" dirty="0">
                <a:latin typeface="Arial"/>
                <a:cs typeface="Arial"/>
              </a:rPr>
              <a:t>preserve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three </a:t>
            </a:r>
            <a:r>
              <a:rPr sz="2400" dirty="0">
                <a:latin typeface="Arial"/>
                <a:cs typeface="Arial"/>
              </a:rPr>
              <a:t>CIA </a:t>
            </a:r>
            <a:r>
              <a:rPr sz="2400" spc="-5" dirty="0">
                <a:latin typeface="Arial"/>
                <a:cs typeface="Arial"/>
              </a:rPr>
              <a:t>properties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data and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services: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10920" y="2093239"/>
            <a:ext cx="2216785" cy="1508760"/>
          </a:xfrm>
          <a:prstGeom prst="rect">
            <a:avLst/>
          </a:prstGeom>
        </p:spPr>
        <p:txBody>
          <a:bodyPr vert="horz" wrap="square" lIns="0" tIns="46355" rIns="0" bIns="0" rtlCol="0">
            <a:spAutoFit/>
          </a:bodyPr>
          <a:lstStyle/>
          <a:p>
            <a:pPr marL="297180" indent="-285115">
              <a:lnSpc>
                <a:spcPct val="100000"/>
              </a:lnSpc>
              <a:spcBef>
                <a:spcPts val="365"/>
              </a:spcBef>
              <a:buClr>
                <a:srgbClr val="000000"/>
              </a:buClr>
              <a:buFont typeface="Arial"/>
              <a:buChar char="–"/>
              <a:tabLst>
                <a:tab pos="297815" algn="l"/>
              </a:tabLst>
            </a:pPr>
            <a:r>
              <a:rPr sz="2800" b="1" u="heavy" spc="-5" dirty="0">
                <a:solidFill>
                  <a:srgbClr val="333399"/>
                </a:solidFill>
                <a:uFill>
                  <a:solidFill>
                    <a:srgbClr val="333399"/>
                  </a:solidFill>
                </a:uFill>
                <a:latin typeface="Arial"/>
                <a:cs typeface="Arial"/>
              </a:rPr>
              <a:t>C</a:t>
            </a:r>
            <a:r>
              <a:rPr sz="2000" b="1" u="heavy" spc="-5" dirty="0">
                <a:uFill>
                  <a:solidFill>
                    <a:srgbClr val="333399"/>
                  </a:solidFill>
                </a:uFill>
                <a:latin typeface="Arial"/>
                <a:cs typeface="Arial"/>
              </a:rPr>
              <a:t>onfidentiality</a:t>
            </a:r>
            <a:r>
              <a:rPr sz="2000" spc="-5" dirty="0">
                <a:latin typeface="Arial"/>
                <a:cs typeface="Arial"/>
              </a:rPr>
              <a:t>:</a:t>
            </a:r>
            <a:endParaRPr sz="2000">
              <a:latin typeface="Arial"/>
              <a:cs typeface="Arial"/>
            </a:endParaRPr>
          </a:p>
          <a:p>
            <a:pPr marL="297180" indent="-285115">
              <a:lnSpc>
                <a:spcPct val="100000"/>
              </a:lnSpc>
              <a:spcBef>
                <a:spcPts val="265"/>
              </a:spcBef>
              <a:buClr>
                <a:srgbClr val="000000"/>
              </a:buClr>
              <a:buFont typeface="Arial"/>
              <a:buChar char="–"/>
              <a:tabLst>
                <a:tab pos="297815" algn="l"/>
              </a:tabLst>
            </a:pPr>
            <a:r>
              <a:rPr sz="2800" b="1" u="heavy" dirty="0">
                <a:solidFill>
                  <a:srgbClr val="333399"/>
                </a:solidFill>
                <a:uFill>
                  <a:solidFill>
                    <a:srgbClr val="333399"/>
                  </a:solidFill>
                </a:uFill>
                <a:latin typeface="Arial"/>
                <a:cs typeface="Arial"/>
              </a:rPr>
              <a:t>I</a:t>
            </a:r>
            <a:r>
              <a:rPr sz="2000" b="1" u="heavy" dirty="0">
                <a:uFill>
                  <a:solidFill>
                    <a:srgbClr val="333399"/>
                  </a:solidFill>
                </a:uFill>
                <a:latin typeface="Arial"/>
                <a:cs typeface="Arial"/>
              </a:rPr>
              <a:t>ntegrity</a:t>
            </a:r>
            <a:endParaRPr sz="2000">
              <a:latin typeface="Arial"/>
              <a:cs typeface="Arial"/>
            </a:endParaRPr>
          </a:p>
          <a:p>
            <a:pPr marL="297180" indent="-285115">
              <a:lnSpc>
                <a:spcPct val="100000"/>
              </a:lnSpc>
              <a:spcBef>
                <a:spcPts val="1070"/>
              </a:spcBef>
              <a:buFont typeface="Arial"/>
              <a:buChar char="–"/>
              <a:tabLst>
                <a:tab pos="297815" algn="l"/>
              </a:tabLst>
            </a:pPr>
            <a:r>
              <a:rPr sz="2800" b="1" u="heavy" spc="-10" dirty="0">
                <a:solidFill>
                  <a:srgbClr val="333399"/>
                </a:solidFill>
                <a:uFill>
                  <a:solidFill>
                    <a:srgbClr val="333399"/>
                  </a:solidFill>
                </a:uFill>
                <a:latin typeface="Arial"/>
                <a:cs typeface="Arial"/>
              </a:rPr>
              <a:t>A</a:t>
            </a:r>
            <a:r>
              <a:rPr sz="2000" b="1" u="heavy" spc="-10" dirty="0">
                <a:uFill>
                  <a:solidFill>
                    <a:srgbClr val="333399"/>
                  </a:solidFill>
                </a:uFill>
                <a:latin typeface="Arial"/>
                <a:cs typeface="Arial"/>
              </a:rPr>
              <a:t>vailability</a:t>
            </a:r>
            <a:r>
              <a:rPr sz="2000" spc="-10" dirty="0">
                <a:latin typeface="Arial"/>
                <a:cs typeface="Arial"/>
              </a:rPr>
              <a:t>: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546091" y="2061972"/>
            <a:ext cx="4107179" cy="2194560"/>
          </a:xfrm>
          <a:custGeom>
            <a:avLst/>
            <a:gdLst/>
            <a:ahLst/>
            <a:cxnLst/>
            <a:rect l="l" t="t" r="r" b="b"/>
            <a:pathLst>
              <a:path w="4107179" h="2194560">
                <a:moveTo>
                  <a:pt x="0" y="2194560"/>
                </a:moveTo>
                <a:lnTo>
                  <a:pt x="2053589" y="0"/>
                </a:lnTo>
                <a:lnTo>
                  <a:pt x="4107180" y="2194560"/>
                </a:lnTo>
                <a:lnTo>
                  <a:pt x="0" y="2194560"/>
                </a:lnTo>
                <a:close/>
              </a:path>
            </a:pathLst>
          </a:custGeom>
          <a:ln w="381000">
            <a:solidFill>
              <a:srgbClr val="3333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857113" y="3167888"/>
            <a:ext cx="1701164" cy="1254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6060" marR="154305" indent="-21336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Inf</a:t>
            </a:r>
            <a:r>
              <a:rPr sz="2400" spc="-5" dirty="0">
                <a:latin typeface="Arial"/>
                <a:cs typeface="Arial"/>
              </a:rPr>
              <a:t>ormation  Security</a:t>
            </a:r>
            <a:endParaRPr sz="2400">
              <a:latin typeface="Arial"/>
              <a:cs typeface="Arial"/>
            </a:endParaRPr>
          </a:p>
          <a:p>
            <a:pPr marL="88265">
              <a:lnSpc>
                <a:spcPct val="100000"/>
              </a:lnSpc>
              <a:spcBef>
                <a:spcPts val="1035"/>
              </a:spcBef>
            </a:pPr>
            <a:r>
              <a:rPr sz="2400" b="1" spc="-10" dirty="0">
                <a:solidFill>
                  <a:srgbClr val="FFFFFF"/>
                </a:solidFill>
                <a:latin typeface="Arial"/>
                <a:cs typeface="Arial"/>
              </a:rPr>
              <a:t>Availability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5609844" y="5614414"/>
            <a:ext cx="2103120" cy="408940"/>
            <a:chOff x="5609844" y="5614414"/>
            <a:chExt cx="2103120" cy="408940"/>
          </a:xfrm>
        </p:grpSpPr>
        <p:sp>
          <p:nvSpPr>
            <p:cNvPr id="8" name="object 8"/>
            <p:cNvSpPr/>
            <p:nvPr/>
          </p:nvSpPr>
          <p:spPr>
            <a:xfrm>
              <a:off x="5609844" y="5614414"/>
              <a:ext cx="2103120" cy="27940"/>
            </a:xfrm>
            <a:custGeom>
              <a:avLst/>
              <a:gdLst/>
              <a:ahLst/>
              <a:cxnLst/>
              <a:rect l="l" t="t" r="r" b="b"/>
              <a:pathLst>
                <a:path w="2103120" h="27939">
                  <a:moveTo>
                    <a:pt x="0" y="27432"/>
                  </a:moveTo>
                  <a:lnTo>
                    <a:pt x="2103120" y="27432"/>
                  </a:lnTo>
                  <a:lnTo>
                    <a:pt x="2103120" y="0"/>
                  </a:lnTo>
                  <a:lnTo>
                    <a:pt x="0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0033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609844" y="5832346"/>
              <a:ext cx="2103120" cy="0"/>
            </a:xfrm>
            <a:custGeom>
              <a:avLst/>
              <a:gdLst/>
              <a:ahLst/>
              <a:cxnLst/>
              <a:rect l="l" t="t" r="r" b="b"/>
              <a:pathLst>
                <a:path w="2103120">
                  <a:moveTo>
                    <a:pt x="0" y="1"/>
                  </a:moveTo>
                  <a:lnTo>
                    <a:pt x="2103120" y="1"/>
                  </a:lnTo>
                  <a:lnTo>
                    <a:pt x="0" y="0"/>
                  </a:lnTo>
                  <a:close/>
                </a:path>
              </a:pathLst>
            </a:custGeom>
            <a:ln w="381000">
              <a:solidFill>
                <a:srgbClr val="3333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153415" y="4476750"/>
            <a:ext cx="8147684" cy="1502410"/>
          </a:xfrm>
          <a:prstGeom prst="rect">
            <a:avLst/>
          </a:prstGeom>
        </p:spPr>
        <p:txBody>
          <a:bodyPr vert="horz" wrap="square" lIns="0" tIns="151130" rIns="0" bIns="0" rtlCol="0">
            <a:spAutoFit/>
          </a:bodyPr>
          <a:lstStyle/>
          <a:p>
            <a:pPr marL="354330" indent="-342265">
              <a:lnSpc>
                <a:spcPct val="100000"/>
              </a:lnSpc>
              <a:spcBef>
                <a:spcPts val="1190"/>
              </a:spcBef>
              <a:buClr>
                <a:srgbClr val="333399"/>
              </a:buClr>
              <a:buChar char="•"/>
              <a:tabLst>
                <a:tab pos="353695" algn="l"/>
                <a:tab pos="354965" algn="l"/>
              </a:tabLst>
            </a:pPr>
            <a:r>
              <a:rPr sz="2400" dirty="0">
                <a:latin typeface="Arial"/>
                <a:cs typeface="Arial"/>
              </a:rPr>
              <a:t>CIA </a:t>
            </a:r>
            <a:r>
              <a:rPr sz="2400" spc="-5" dirty="0">
                <a:latin typeface="Arial"/>
                <a:cs typeface="Arial"/>
              </a:rPr>
              <a:t>are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three main </a:t>
            </a:r>
            <a:r>
              <a:rPr sz="2400" dirty="0">
                <a:latin typeface="Arial"/>
                <a:cs typeface="Arial"/>
              </a:rPr>
              <a:t>security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properties/services</a:t>
            </a:r>
            <a:endParaRPr sz="2400">
              <a:latin typeface="Arial"/>
              <a:cs typeface="Arial"/>
            </a:endParaRPr>
          </a:p>
          <a:p>
            <a:pPr marL="354330" indent="-342265">
              <a:lnSpc>
                <a:spcPct val="100000"/>
              </a:lnSpc>
              <a:spcBef>
                <a:spcPts val="1095"/>
              </a:spcBef>
              <a:buClr>
                <a:srgbClr val="333399"/>
              </a:buClr>
              <a:buChar char="•"/>
              <a:tabLst>
                <a:tab pos="353695" algn="l"/>
                <a:tab pos="354965" algn="l"/>
              </a:tabLst>
            </a:pPr>
            <a:r>
              <a:rPr sz="2400" spc="-5" dirty="0">
                <a:latin typeface="Arial"/>
                <a:cs typeface="Arial"/>
              </a:rPr>
              <a:t>Data privacy is an additional property which assumes</a:t>
            </a:r>
            <a:r>
              <a:rPr sz="2400" spc="17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CIA</a:t>
            </a:r>
            <a:endParaRPr sz="2400">
              <a:latin typeface="Arial"/>
              <a:cs typeface="Arial"/>
            </a:endParaRPr>
          </a:p>
          <a:p>
            <a:pPr marL="5659120">
              <a:lnSpc>
                <a:spcPct val="100000"/>
              </a:lnSpc>
              <a:spcBef>
                <a:spcPts val="800"/>
              </a:spcBef>
            </a:pPr>
            <a:r>
              <a:rPr sz="2400" b="1" spc="-5" dirty="0">
                <a:solidFill>
                  <a:srgbClr val="FFFFFF"/>
                </a:solidFill>
                <a:latin typeface="Arial"/>
                <a:cs typeface="Arial"/>
              </a:rPr>
              <a:t>Data</a:t>
            </a:r>
            <a:r>
              <a:rPr sz="2400" b="1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FFFFFF"/>
                </a:solidFill>
                <a:latin typeface="Arial"/>
                <a:cs typeface="Arial"/>
              </a:rPr>
              <a:t>Privacy</a:t>
            </a:r>
            <a:endParaRPr sz="2400">
              <a:latin typeface="Arial"/>
              <a:cs typeface="Arial"/>
            </a:endParaRPr>
          </a:p>
        </p:txBody>
      </p:sp>
      <p:sp>
        <p:nvSpPr>
          <p:cNvPr id="14" name="Slayt Numarası Yer Tutucusu 1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23</a:t>
            </a:fld>
            <a:endParaRPr lang="tr-TR" dirty="0"/>
          </a:p>
        </p:txBody>
      </p:sp>
      <p:sp>
        <p:nvSpPr>
          <p:cNvPr id="15" name="Altbilgi Yer Tutucusu 14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4275" y="4850837"/>
            <a:ext cx="1581181" cy="12898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522222" y="187274"/>
            <a:ext cx="609727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Security services and</a:t>
            </a:r>
            <a:r>
              <a:rPr spc="-114" dirty="0"/>
              <a:t> </a:t>
            </a:r>
            <a:r>
              <a:rPr dirty="0"/>
              <a:t>controls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44500" y="758520"/>
            <a:ext cx="8043545" cy="270637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Security services </a:t>
            </a:r>
            <a:r>
              <a:rPr sz="2400" dirty="0">
                <a:latin typeface="Arial"/>
                <a:cs typeface="Arial"/>
              </a:rPr>
              <a:t>(aka. </a:t>
            </a:r>
            <a:r>
              <a:rPr sz="2400" spc="-5" dirty="0">
                <a:latin typeface="Arial"/>
                <a:cs typeface="Arial"/>
              </a:rPr>
              <a:t>goals or</a:t>
            </a:r>
            <a:r>
              <a:rPr sz="2400" spc="4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properties)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implementation</a:t>
            </a:r>
            <a:r>
              <a:rPr sz="2000" spc="-3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independent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supported by specific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controls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8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Security controls </a:t>
            </a:r>
            <a:r>
              <a:rPr sz="2400" dirty="0">
                <a:latin typeface="Arial"/>
                <a:cs typeface="Arial"/>
              </a:rPr>
              <a:t>(aka.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mechanisms)</a:t>
            </a:r>
            <a:endParaRPr sz="2400">
              <a:latin typeface="Arial"/>
              <a:cs typeface="Arial"/>
            </a:endParaRPr>
          </a:p>
          <a:p>
            <a:pPr marL="755015" marR="5080" lvl="1" indent="-285750">
              <a:lnSpc>
                <a:spcPts val="2230"/>
              </a:lnSpc>
              <a:spcBef>
                <a:spcPts val="55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Practical mechanisms, actions, tools or procedures that are</a:t>
            </a:r>
            <a:r>
              <a:rPr sz="2000" spc="-2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used  to provide security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services</a:t>
            </a:r>
            <a:endParaRPr sz="2000">
              <a:latin typeface="Arial"/>
              <a:cs typeface="Arial"/>
            </a:endParaRPr>
          </a:p>
          <a:p>
            <a:pPr marL="3970020">
              <a:lnSpc>
                <a:spcPct val="100000"/>
              </a:lnSpc>
              <a:spcBef>
                <a:spcPts val="1190"/>
              </a:spcBef>
            </a:pPr>
            <a:r>
              <a:rPr sz="2400" u="heavy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Security</a:t>
            </a:r>
            <a:r>
              <a:rPr sz="2400" u="heavy" spc="-2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2400" u="heavy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services: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843783" y="3482340"/>
            <a:ext cx="5184775" cy="649605"/>
          </a:xfrm>
          <a:prstGeom prst="rect">
            <a:avLst/>
          </a:prstGeom>
          <a:solidFill>
            <a:srgbClr val="9DF09F"/>
          </a:solidFill>
          <a:ln w="9144">
            <a:solidFill>
              <a:srgbClr val="000000"/>
            </a:solidFill>
          </a:ln>
        </p:spPr>
        <p:txBody>
          <a:bodyPr vert="horz" wrap="square" lIns="0" tIns="155575" rIns="0" bIns="0" rtlCol="0">
            <a:spAutoFit/>
          </a:bodyPr>
          <a:lstStyle/>
          <a:p>
            <a:pPr marL="224154">
              <a:lnSpc>
                <a:spcPct val="100000"/>
              </a:lnSpc>
              <a:spcBef>
                <a:spcPts val="1225"/>
              </a:spcBef>
            </a:pPr>
            <a:r>
              <a:rPr sz="2000" dirty="0">
                <a:latin typeface="Arial"/>
                <a:cs typeface="Arial"/>
              </a:rPr>
              <a:t>e.g. Confidentiality – Integrity –</a:t>
            </a:r>
            <a:r>
              <a:rPr sz="2000" spc="-22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Availability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843783" y="5445252"/>
            <a:ext cx="5184775" cy="647700"/>
          </a:xfrm>
          <a:prstGeom prst="rect">
            <a:avLst/>
          </a:prstGeom>
          <a:solidFill>
            <a:srgbClr val="A7E6FF"/>
          </a:solidFill>
          <a:ln w="9144">
            <a:solidFill>
              <a:srgbClr val="000000"/>
            </a:solidFill>
          </a:ln>
        </p:spPr>
        <p:txBody>
          <a:bodyPr vert="horz" wrap="square" lIns="0" tIns="154305" rIns="0" bIns="0" rtlCol="0">
            <a:spAutoFit/>
          </a:bodyPr>
          <a:lstStyle/>
          <a:p>
            <a:pPr marL="269875">
              <a:lnSpc>
                <a:spcPct val="100000"/>
              </a:lnSpc>
              <a:spcBef>
                <a:spcPts val="1215"/>
              </a:spcBef>
              <a:tabLst>
                <a:tab pos="3388360" algn="l"/>
              </a:tabLst>
            </a:pPr>
            <a:r>
              <a:rPr sz="2000" dirty="0">
                <a:latin typeface="Arial"/>
                <a:cs typeface="Arial"/>
              </a:rPr>
              <a:t>e.g. Encryption</a:t>
            </a:r>
            <a:r>
              <a:rPr sz="2000" spc="-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– Firewalls	–</a:t>
            </a:r>
            <a:r>
              <a:rPr sz="2000" spc="40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Awareness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3918203" y="4415028"/>
            <a:ext cx="2961640" cy="440690"/>
            <a:chOff x="3918203" y="4415028"/>
            <a:chExt cx="2961640" cy="440690"/>
          </a:xfrm>
        </p:grpSpPr>
        <p:sp>
          <p:nvSpPr>
            <p:cNvPr id="8" name="object 8"/>
            <p:cNvSpPr/>
            <p:nvPr/>
          </p:nvSpPr>
          <p:spPr>
            <a:xfrm>
              <a:off x="3922775" y="4419600"/>
              <a:ext cx="2952115" cy="431800"/>
            </a:xfrm>
            <a:custGeom>
              <a:avLst/>
              <a:gdLst/>
              <a:ahLst/>
              <a:cxnLst/>
              <a:rect l="l" t="t" r="r" b="b"/>
              <a:pathLst>
                <a:path w="2952115" h="431800">
                  <a:moveTo>
                    <a:pt x="1475994" y="0"/>
                  </a:moveTo>
                  <a:lnTo>
                    <a:pt x="0" y="215645"/>
                  </a:lnTo>
                  <a:lnTo>
                    <a:pt x="737997" y="215645"/>
                  </a:lnTo>
                  <a:lnTo>
                    <a:pt x="737997" y="431292"/>
                  </a:lnTo>
                  <a:lnTo>
                    <a:pt x="2213991" y="431292"/>
                  </a:lnTo>
                  <a:lnTo>
                    <a:pt x="2213991" y="215645"/>
                  </a:lnTo>
                  <a:lnTo>
                    <a:pt x="2951988" y="215645"/>
                  </a:lnTo>
                  <a:lnTo>
                    <a:pt x="1475994" y="0"/>
                  </a:lnTo>
                  <a:close/>
                </a:path>
              </a:pathLst>
            </a:custGeom>
            <a:solidFill>
              <a:srgbClr val="00B8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922775" y="4419600"/>
              <a:ext cx="2952115" cy="431800"/>
            </a:xfrm>
            <a:custGeom>
              <a:avLst/>
              <a:gdLst/>
              <a:ahLst/>
              <a:cxnLst/>
              <a:rect l="l" t="t" r="r" b="b"/>
              <a:pathLst>
                <a:path w="2952115" h="431800">
                  <a:moveTo>
                    <a:pt x="0" y="215645"/>
                  </a:moveTo>
                  <a:lnTo>
                    <a:pt x="1475994" y="0"/>
                  </a:lnTo>
                  <a:lnTo>
                    <a:pt x="2951988" y="215645"/>
                  </a:lnTo>
                  <a:lnTo>
                    <a:pt x="2213991" y="215645"/>
                  </a:lnTo>
                  <a:lnTo>
                    <a:pt x="2213991" y="431292"/>
                  </a:lnTo>
                  <a:lnTo>
                    <a:pt x="737997" y="431292"/>
                  </a:lnTo>
                  <a:lnTo>
                    <a:pt x="737997" y="215645"/>
                  </a:lnTo>
                  <a:lnTo>
                    <a:pt x="0" y="215645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4244466" y="4231446"/>
            <a:ext cx="2166620" cy="1178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668655">
              <a:lnSpc>
                <a:spcPct val="157600"/>
              </a:lnSpc>
              <a:spcBef>
                <a:spcPts val="95"/>
              </a:spcBef>
            </a:pPr>
            <a:r>
              <a:rPr sz="2400" spc="-5" dirty="0">
                <a:latin typeface="Calibri"/>
                <a:cs typeface="Calibri"/>
              </a:rPr>
              <a:t>support  </a:t>
            </a: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Security</a:t>
            </a:r>
            <a:r>
              <a:rPr sz="2400" u="heavy" spc="-8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2400" u="heavy" spc="-1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controls: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97857" y="3006098"/>
            <a:ext cx="1463779" cy="1598010"/>
          </a:xfrm>
          <a:prstGeom prst="rect">
            <a:avLst/>
          </a:prstGeom>
        </p:spPr>
      </p:pic>
      <p:sp>
        <p:nvSpPr>
          <p:cNvPr id="15" name="Slayt Numarası Yer Tutucusu 1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24</a:t>
            </a:fld>
            <a:endParaRPr lang="tr-TR" dirty="0"/>
          </a:p>
        </p:txBody>
      </p:sp>
      <p:sp>
        <p:nvSpPr>
          <p:cNvPr id="16" name="Altbilgi Yer Tutucusu 15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381380"/>
            <a:ext cx="28987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Confi</a:t>
            </a:r>
            <a:r>
              <a:rPr dirty="0"/>
              <a:t>d</a:t>
            </a:r>
            <a:r>
              <a:rPr spc="-5" dirty="0"/>
              <a:t>entia</a:t>
            </a:r>
            <a:r>
              <a:rPr dirty="0"/>
              <a:t>lity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00" y="1511553"/>
            <a:ext cx="8167370" cy="419481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marR="586740" indent="-341630">
              <a:lnSpc>
                <a:spcPts val="2680"/>
              </a:lnSpc>
              <a:spcBef>
                <a:spcPts val="35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property </a:t>
            </a:r>
            <a:r>
              <a:rPr sz="2400" dirty="0">
                <a:latin typeface="Arial"/>
                <a:cs typeface="Arial"/>
              </a:rPr>
              <a:t>that </a:t>
            </a:r>
            <a:r>
              <a:rPr sz="2400" spc="-5" dirty="0">
                <a:latin typeface="Arial"/>
                <a:cs typeface="Arial"/>
              </a:rPr>
              <a:t>information is </a:t>
            </a:r>
            <a:r>
              <a:rPr sz="2400" dirty="0">
                <a:latin typeface="Arial"/>
                <a:cs typeface="Arial"/>
              </a:rPr>
              <a:t>not </a:t>
            </a:r>
            <a:r>
              <a:rPr sz="2400" spc="-5" dirty="0">
                <a:latin typeface="Arial"/>
                <a:cs typeface="Arial"/>
              </a:rPr>
              <a:t>made available or  disclosed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unauthorized individuals, entities, or  processes. </a:t>
            </a:r>
            <a:r>
              <a:rPr sz="2400" dirty="0">
                <a:latin typeface="Arial"/>
                <a:cs typeface="Arial"/>
              </a:rPr>
              <a:t>(ISO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27000)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3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Can be divided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into: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5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Secrecy: Protecting business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data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2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Privacy: Protecting personal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data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spc="-5" dirty="0">
                <a:latin typeface="Arial"/>
                <a:cs typeface="Arial"/>
              </a:rPr>
              <a:t>Anonymity: </a:t>
            </a:r>
            <a:r>
              <a:rPr sz="2000" dirty="0">
                <a:latin typeface="Arial"/>
                <a:cs typeface="Arial"/>
              </a:rPr>
              <a:t>Hide who is engaging in what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actions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Main </a:t>
            </a:r>
            <a:r>
              <a:rPr sz="2400" dirty="0">
                <a:latin typeface="Arial"/>
                <a:cs typeface="Arial"/>
              </a:rPr>
              <a:t>threat: </a:t>
            </a:r>
            <a:r>
              <a:rPr sz="2400" spc="-5" dirty="0">
                <a:latin typeface="Arial"/>
                <a:cs typeface="Arial"/>
              </a:rPr>
              <a:t>Information </a:t>
            </a:r>
            <a:r>
              <a:rPr sz="2400" dirty="0">
                <a:latin typeface="Arial"/>
                <a:cs typeface="Arial"/>
              </a:rPr>
              <a:t>theft, </a:t>
            </a:r>
            <a:r>
              <a:rPr sz="2400" spc="-5" dirty="0">
                <a:latin typeface="Arial"/>
                <a:cs typeface="Arial"/>
              </a:rPr>
              <a:t>unintentional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disclosure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Controls: </a:t>
            </a:r>
            <a:r>
              <a:rPr sz="2400" i="1" spc="-5" dirty="0">
                <a:latin typeface="Arial"/>
                <a:cs typeface="Arial"/>
              </a:rPr>
              <a:t>Encryption, Access Control, Perimeter</a:t>
            </a:r>
            <a:r>
              <a:rPr sz="2400" i="1" spc="120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defence</a:t>
            </a:r>
            <a:endParaRPr sz="2400">
              <a:latin typeface="Arial"/>
              <a:cs typeface="Arial"/>
            </a:endParaRPr>
          </a:p>
          <a:p>
            <a:pPr marL="433070">
              <a:lnSpc>
                <a:spcPct val="100000"/>
              </a:lnSpc>
              <a:spcBef>
                <a:spcPts val="400"/>
              </a:spcBef>
            </a:pPr>
            <a:r>
              <a:rPr sz="2400" dirty="0">
                <a:latin typeface="Arial"/>
                <a:cs typeface="Arial"/>
              </a:rPr>
              <a:t>As general controls, </a:t>
            </a:r>
            <a:r>
              <a:rPr sz="2400" spc="-5" dirty="0">
                <a:latin typeface="Arial"/>
                <a:cs typeface="Arial"/>
              </a:rPr>
              <a:t>also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include:</a:t>
            </a:r>
            <a:endParaRPr sz="2400">
              <a:latin typeface="Arial"/>
              <a:cs typeface="Arial"/>
            </a:endParaRPr>
          </a:p>
          <a:p>
            <a:pPr marL="1361440">
              <a:lnSpc>
                <a:spcPct val="100000"/>
              </a:lnSpc>
              <a:spcBef>
                <a:spcPts val="395"/>
              </a:spcBef>
            </a:pPr>
            <a:r>
              <a:rPr sz="2400" i="1" spc="-5" dirty="0">
                <a:latin typeface="Arial"/>
                <a:cs typeface="Arial"/>
              </a:rPr>
              <a:t>Secure Systems Development, Incident</a:t>
            </a:r>
            <a:r>
              <a:rPr sz="2400" i="1" spc="80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Response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25</a:t>
            </a:fld>
            <a:endParaRPr lang="tr-TR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0"/>
            <a:ext cx="16522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Integrity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4952" y="624078"/>
            <a:ext cx="8853170" cy="536448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marR="139700" indent="-341630">
              <a:lnSpc>
                <a:spcPts val="2680"/>
              </a:lnSpc>
              <a:spcBef>
                <a:spcPts val="355"/>
              </a:spcBef>
              <a:buFont typeface="Arial"/>
              <a:buChar char="•"/>
              <a:tabLst>
                <a:tab pos="353695" algn="l"/>
                <a:tab pos="354330" algn="l"/>
              </a:tabLst>
            </a:pPr>
            <a:r>
              <a:rPr sz="2400" b="1" spc="-5" dirty="0">
                <a:latin typeface="Arial"/>
                <a:cs typeface="Arial"/>
              </a:rPr>
              <a:t>Data Integrity: </a:t>
            </a:r>
            <a:r>
              <a:rPr sz="2400" spc="-5" dirty="0">
                <a:latin typeface="Arial"/>
                <a:cs typeface="Arial"/>
              </a:rPr>
              <a:t>The property </a:t>
            </a:r>
            <a:r>
              <a:rPr sz="2400" dirty="0">
                <a:latin typeface="Arial"/>
                <a:cs typeface="Arial"/>
              </a:rPr>
              <a:t>that </a:t>
            </a:r>
            <a:r>
              <a:rPr sz="2400" spc="-5" dirty="0">
                <a:latin typeface="Arial"/>
                <a:cs typeface="Arial"/>
              </a:rPr>
              <a:t>data has </a:t>
            </a:r>
            <a:r>
              <a:rPr sz="2400" dirty="0">
                <a:latin typeface="Arial"/>
                <a:cs typeface="Arial"/>
              </a:rPr>
              <a:t>not </a:t>
            </a:r>
            <a:r>
              <a:rPr sz="2400" spc="-5" dirty="0">
                <a:latin typeface="Arial"/>
                <a:cs typeface="Arial"/>
              </a:rPr>
              <a:t>been altered or  destroyed in an unauthorized</a:t>
            </a:r>
            <a:r>
              <a:rPr sz="2400" spc="5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manner.</a:t>
            </a:r>
            <a:endParaRPr sz="2400">
              <a:latin typeface="Arial"/>
              <a:cs typeface="Arial"/>
            </a:endParaRPr>
          </a:p>
          <a:p>
            <a:pPr marL="462280">
              <a:lnSpc>
                <a:spcPct val="100000"/>
              </a:lnSpc>
              <a:spcBef>
                <a:spcPts val="335"/>
              </a:spcBef>
            </a:pPr>
            <a:r>
              <a:rPr sz="2400" dirty="0">
                <a:latin typeface="Arial"/>
                <a:cs typeface="Arial"/>
              </a:rPr>
              <a:t>(X.800: </a:t>
            </a:r>
            <a:r>
              <a:rPr sz="2400" spc="-5" dirty="0">
                <a:latin typeface="Arial"/>
                <a:cs typeface="Arial"/>
              </a:rPr>
              <a:t>Security Architecture </a:t>
            </a:r>
            <a:r>
              <a:rPr sz="2400" dirty="0">
                <a:latin typeface="Arial"/>
                <a:cs typeface="Arial"/>
              </a:rPr>
              <a:t>for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OSI)</a:t>
            </a:r>
            <a:endParaRPr sz="2400">
              <a:latin typeface="Arial"/>
              <a:cs typeface="Arial"/>
            </a:endParaRPr>
          </a:p>
          <a:p>
            <a:pPr marL="353695" marR="5080" indent="-341630">
              <a:lnSpc>
                <a:spcPts val="2690"/>
              </a:lnSpc>
              <a:spcBef>
                <a:spcPts val="645"/>
              </a:spcBef>
              <a:buFont typeface="Arial"/>
              <a:buChar char="•"/>
              <a:tabLst>
                <a:tab pos="353695" algn="l"/>
                <a:tab pos="354330" algn="l"/>
              </a:tabLst>
            </a:pPr>
            <a:r>
              <a:rPr sz="2400" b="1" spc="-10" dirty="0">
                <a:latin typeface="Arial"/>
                <a:cs typeface="Arial"/>
              </a:rPr>
              <a:t>System </a:t>
            </a:r>
            <a:r>
              <a:rPr sz="2400" b="1" spc="-5" dirty="0">
                <a:latin typeface="Arial"/>
                <a:cs typeface="Arial"/>
              </a:rPr>
              <a:t>Integrity: </a:t>
            </a:r>
            <a:r>
              <a:rPr sz="2400" spc="-5" dirty="0">
                <a:latin typeface="Arial"/>
                <a:cs typeface="Arial"/>
              </a:rPr>
              <a:t>The property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accuracy and completeness  </a:t>
            </a:r>
            <a:r>
              <a:rPr sz="2400" dirty="0">
                <a:latin typeface="Arial"/>
                <a:cs typeface="Arial"/>
              </a:rPr>
              <a:t>(ISO</a:t>
            </a:r>
            <a:r>
              <a:rPr sz="2400" spc="-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27000).</a:t>
            </a:r>
            <a:endParaRPr sz="2400">
              <a:latin typeface="Arial"/>
              <a:cs typeface="Arial"/>
            </a:endParaRPr>
          </a:p>
          <a:p>
            <a:pPr marL="462280">
              <a:lnSpc>
                <a:spcPct val="100000"/>
              </a:lnSpc>
              <a:spcBef>
                <a:spcPts val="335"/>
              </a:spcBef>
            </a:pPr>
            <a:r>
              <a:rPr sz="2400" spc="-5" dirty="0">
                <a:latin typeface="Arial"/>
                <a:cs typeface="Arial"/>
              </a:rPr>
              <a:t>Can include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accountability </a:t>
            </a:r>
            <a:r>
              <a:rPr sz="2400" dirty="0">
                <a:latin typeface="Arial"/>
                <a:cs typeface="Arial"/>
              </a:rPr>
              <a:t>of</a:t>
            </a:r>
            <a:r>
              <a:rPr sz="2400" spc="9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actions.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Threats: </a:t>
            </a:r>
            <a:r>
              <a:rPr sz="2400" spc="-5" dirty="0">
                <a:latin typeface="Arial"/>
                <a:cs typeface="Arial"/>
              </a:rPr>
              <a:t>Data and </a:t>
            </a:r>
            <a:r>
              <a:rPr sz="2400" dirty="0">
                <a:latin typeface="Arial"/>
                <a:cs typeface="Arial"/>
              </a:rPr>
              <a:t>system </a:t>
            </a:r>
            <a:r>
              <a:rPr sz="2400" spc="-5" dirty="0">
                <a:latin typeface="Arial"/>
                <a:cs typeface="Arial"/>
              </a:rPr>
              <a:t>corruption, loss </a:t>
            </a:r>
            <a:r>
              <a:rPr sz="2400" dirty="0">
                <a:latin typeface="Arial"/>
                <a:cs typeface="Arial"/>
              </a:rPr>
              <a:t>of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accountability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Controls: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Hashing, cryptographic integrity check and</a:t>
            </a:r>
            <a:r>
              <a:rPr sz="2000" i="1" spc="-15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encryption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Authentication, access control and</a:t>
            </a:r>
            <a:r>
              <a:rPr sz="2000" i="1" spc="-13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logging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Software digital</a:t>
            </a:r>
            <a:r>
              <a:rPr sz="2000" i="1" spc="-4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signing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20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Configuration </a:t>
            </a:r>
            <a:r>
              <a:rPr sz="2000" i="1" spc="-5" dirty="0">
                <a:latin typeface="Arial"/>
                <a:cs typeface="Arial"/>
              </a:rPr>
              <a:t>management </a:t>
            </a:r>
            <a:r>
              <a:rPr sz="2000" i="1" dirty="0">
                <a:latin typeface="Arial"/>
                <a:cs typeface="Arial"/>
              </a:rPr>
              <a:t>and change control (system</a:t>
            </a:r>
            <a:r>
              <a:rPr sz="2000" i="1" spc="-15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integrity)</a:t>
            </a:r>
            <a:endParaRPr sz="2000">
              <a:latin typeface="Arial"/>
              <a:cs typeface="Arial"/>
            </a:endParaRPr>
          </a:p>
          <a:p>
            <a:pPr marL="433070">
              <a:lnSpc>
                <a:spcPct val="100000"/>
              </a:lnSpc>
              <a:spcBef>
                <a:spcPts val="395"/>
              </a:spcBef>
            </a:pPr>
            <a:r>
              <a:rPr sz="2400" dirty="0">
                <a:latin typeface="Arial"/>
                <a:cs typeface="Arial"/>
              </a:rPr>
              <a:t>As </a:t>
            </a:r>
            <a:r>
              <a:rPr sz="2400" spc="-5" dirty="0">
                <a:latin typeface="Arial"/>
                <a:cs typeface="Arial"/>
              </a:rPr>
              <a:t>general controls, also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include:</a:t>
            </a:r>
            <a:endParaRPr sz="2400">
              <a:latin typeface="Arial"/>
              <a:cs typeface="Arial"/>
            </a:endParaRPr>
          </a:p>
          <a:p>
            <a:pPr marL="911860">
              <a:lnSpc>
                <a:spcPct val="100000"/>
              </a:lnSpc>
              <a:spcBef>
                <a:spcPts val="800"/>
              </a:spcBef>
            </a:pPr>
            <a:r>
              <a:rPr sz="2000" i="1" dirty="0">
                <a:latin typeface="Arial"/>
                <a:cs typeface="Arial"/>
              </a:rPr>
              <a:t>Secure System Development, Incident</a:t>
            </a:r>
            <a:r>
              <a:rPr sz="2000" i="1" spc="-14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Response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26</a:t>
            </a:fld>
            <a:endParaRPr lang="tr-TR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453644"/>
            <a:ext cx="21875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Avai</a:t>
            </a:r>
            <a:r>
              <a:rPr dirty="0"/>
              <a:t>l</a:t>
            </a:r>
            <a:r>
              <a:rPr spc="-5" dirty="0"/>
              <a:t>abi</a:t>
            </a:r>
            <a:r>
              <a:rPr spc="5" dirty="0"/>
              <a:t>l</a:t>
            </a:r>
            <a:r>
              <a:rPr dirty="0"/>
              <a:t>ity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77970" y="2564892"/>
            <a:ext cx="2071221" cy="302513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11302" y="1249426"/>
            <a:ext cx="6348730" cy="48260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marR="5080" indent="-341630">
              <a:lnSpc>
                <a:spcPts val="2680"/>
              </a:lnSpc>
              <a:spcBef>
                <a:spcPts val="35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property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being accessible and usable  upon demand by an authorized</a:t>
            </a:r>
            <a:r>
              <a:rPr sz="2400" spc="5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entity.</a:t>
            </a:r>
            <a:endParaRPr sz="2400">
              <a:latin typeface="Arial"/>
              <a:cs typeface="Arial"/>
            </a:endParaRPr>
          </a:p>
          <a:p>
            <a:pPr marL="353695">
              <a:lnSpc>
                <a:spcPts val="2615"/>
              </a:lnSpc>
            </a:pPr>
            <a:r>
              <a:rPr sz="2400" dirty="0">
                <a:latin typeface="Arial"/>
                <a:cs typeface="Arial"/>
              </a:rPr>
              <a:t>(ISO</a:t>
            </a:r>
            <a:r>
              <a:rPr sz="2400" spc="-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27000)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Main </a:t>
            </a:r>
            <a:r>
              <a:rPr sz="2400" dirty="0">
                <a:latin typeface="Arial"/>
                <a:cs typeface="Arial"/>
              </a:rPr>
              <a:t>threat: </a:t>
            </a:r>
            <a:r>
              <a:rPr sz="2400" spc="-5" dirty="0">
                <a:latin typeface="Arial"/>
                <a:cs typeface="Arial"/>
              </a:rPr>
              <a:t>Denial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Service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(DoS)</a:t>
            </a:r>
            <a:endParaRPr sz="2400">
              <a:latin typeface="Arial"/>
              <a:cs typeface="Arial"/>
            </a:endParaRPr>
          </a:p>
          <a:p>
            <a:pPr marL="754380" marR="26034" lvl="1" indent="-285115">
              <a:lnSpc>
                <a:spcPts val="2230"/>
              </a:lnSpc>
              <a:spcBef>
                <a:spcPts val="56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The prevention of authorized access to</a:t>
            </a:r>
            <a:r>
              <a:rPr sz="2000" spc="-1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resources  or the delaying of </a:t>
            </a:r>
            <a:r>
              <a:rPr sz="2000" spc="-5" dirty="0">
                <a:latin typeface="Arial"/>
                <a:cs typeface="Arial"/>
              </a:rPr>
              <a:t>time </a:t>
            </a:r>
            <a:r>
              <a:rPr sz="2000" dirty="0">
                <a:latin typeface="Arial"/>
                <a:cs typeface="Arial"/>
              </a:rPr>
              <a:t>critical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operations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4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Controls: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Redundancy of</a:t>
            </a:r>
            <a:r>
              <a:rPr sz="2000" i="1" spc="-6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resources,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Load</a:t>
            </a:r>
            <a:r>
              <a:rPr sz="2000" i="1" spc="-2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balancing,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Software and data</a:t>
            </a:r>
            <a:r>
              <a:rPr sz="2000" i="1" spc="-6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backups</a:t>
            </a:r>
            <a:endParaRPr sz="2000">
              <a:latin typeface="Arial"/>
              <a:cs typeface="Arial"/>
            </a:endParaRPr>
          </a:p>
          <a:p>
            <a:pPr marL="433070">
              <a:lnSpc>
                <a:spcPct val="100000"/>
              </a:lnSpc>
              <a:spcBef>
                <a:spcPts val="380"/>
              </a:spcBef>
            </a:pPr>
            <a:r>
              <a:rPr sz="2400" dirty="0">
                <a:latin typeface="Arial"/>
                <a:cs typeface="Arial"/>
              </a:rPr>
              <a:t>As </a:t>
            </a:r>
            <a:r>
              <a:rPr sz="2400" spc="-5" dirty="0">
                <a:latin typeface="Arial"/>
                <a:cs typeface="Arial"/>
              </a:rPr>
              <a:t>general controls, also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include:</a:t>
            </a:r>
            <a:endParaRPr sz="2400">
              <a:latin typeface="Arial"/>
              <a:cs typeface="Arial"/>
            </a:endParaRPr>
          </a:p>
          <a:p>
            <a:pPr marL="1191895" marR="662940" indent="-56515">
              <a:lnSpc>
                <a:spcPct val="113700"/>
              </a:lnSpc>
              <a:spcBef>
                <a:spcPts val="20"/>
              </a:spcBef>
            </a:pPr>
            <a:r>
              <a:rPr sz="2400" i="1" spc="-5" dirty="0">
                <a:latin typeface="Arial"/>
                <a:cs typeface="Arial"/>
              </a:rPr>
              <a:t>Secure </a:t>
            </a:r>
            <a:r>
              <a:rPr sz="2400" i="1" dirty="0">
                <a:latin typeface="Arial"/>
                <a:cs typeface="Arial"/>
              </a:rPr>
              <a:t>System </a:t>
            </a:r>
            <a:r>
              <a:rPr sz="2400" i="1" spc="-5" dirty="0">
                <a:latin typeface="Arial"/>
                <a:cs typeface="Arial"/>
              </a:rPr>
              <a:t>Development and  Incident Response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27</a:t>
            </a:fld>
            <a:endParaRPr lang="tr-TR" dirty="0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2627" y="4345025"/>
            <a:ext cx="8615045" cy="2251075"/>
            <a:chOff x="452627" y="4345025"/>
            <a:chExt cx="8615045" cy="22510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67806" y="4345025"/>
              <a:ext cx="2999600" cy="22509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271831" y="5205052"/>
              <a:ext cx="716915" cy="563245"/>
            </a:xfrm>
            <a:custGeom>
              <a:avLst/>
              <a:gdLst/>
              <a:ahLst/>
              <a:cxnLst/>
              <a:rect l="l" t="t" r="r" b="b"/>
              <a:pathLst>
                <a:path w="716915" h="563245">
                  <a:moveTo>
                    <a:pt x="281169" y="0"/>
                  </a:moveTo>
                  <a:lnTo>
                    <a:pt x="232745" y="5026"/>
                  </a:lnTo>
                  <a:lnTo>
                    <a:pt x="187065" y="15428"/>
                  </a:lnTo>
                  <a:lnTo>
                    <a:pt x="144793" y="30961"/>
                  </a:lnTo>
                  <a:lnTo>
                    <a:pt x="106589" y="51382"/>
                  </a:lnTo>
                  <a:lnTo>
                    <a:pt x="73115" y="76448"/>
                  </a:lnTo>
                  <a:lnTo>
                    <a:pt x="45031" y="105915"/>
                  </a:lnTo>
                  <a:lnTo>
                    <a:pt x="22999" y="139540"/>
                  </a:lnTo>
                  <a:lnTo>
                    <a:pt x="7681" y="177080"/>
                  </a:lnTo>
                  <a:lnTo>
                    <a:pt x="0" y="216911"/>
                  </a:lnTo>
                  <a:lnTo>
                    <a:pt x="88" y="257126"/>
                  </a:lnTo>
                  <a:lnTo>
                    <a:pt x="7524" y="297160"/>
                  </a:lnTo>
                  <a:lnTo>
                    <a:pt x="21884" y="336447"/>
                  </a:lnTo>
                  <a:lnTo>
                    <a:pt x="42744" y="374423"/>
                  </a:lnTo>
                  <a:lnTo>
                    <a:pt x="69683" y="410523"/>
                  </a:lnTo>
                  <a:lnTo>
                    <a:pt x="102275" y="444181"/>
                  </a:lnTo>
                  <a:lnTo>
                    <a:pt x="140099" y="474832"/>
                  </a:lnTo>
                  <a:lnTo>
                    <a:pt x="182732" y="501911"/>
                  </a:lnTo>
                  <a:lnTo>
                    <a:pt x="229750" y="524854"/>
                  </a:lnTo>
                  <a:lnTo>
                    <a:pt x="280731" y="543094"/>
                  </a:lnTo>
                  <a:lnTo>
                    <a:pt x="333396" y="555656"/>
                  </a:lnTo>
                  <a:lnTo>
                    <a:pt x="385310" y="562110"/>
                  </a:lnTo>
                  <a:lnTo>
                    <a:pt x="435809" y="562700"/>
                  </a:lnTo>
                  <a:lnTo>
                    <a:pt x="484229" y="557669"/>
                  </a:lnTo>
                  <a:lnTo>
                    <a:pt x="529907" y="547262"/>
                  </a:lnTo>
                  <a:lnTo>
                    <a:pt x="572179" y="531722"/>
                  </a:lnTo>
                  <a:lnTo>
                    <a:pt x="610382" y="511294"/>
                  </a:lnTo>
                  <a:lnTo>
                    <a:pt x="643852" y="486219"/>
                  </a:lnTo>
                  <a:lnTo>
                    <a:pt x="671925" y="456744"/>
                  </a:lnTo>
                  <a:lnTo>
                    <a:pt x="693939" y="423110"/>
                  </a:lnTo>
                  <a:lnTo>
                    <a:pt x="709229" y="385563"/>
                  </a:lnTo>
                  <a:lnTo>
                    <a:pt x="716913" y="345743"/>
                  </a:lnTo>
                  <a:lnTo>
                    <a:pt x="716832" y="305537"/>
                  </a:lnTo>
                  <a:lnTo>
                    <a:pt x="709408" y="265508"/>
                  </a:lnTo>
                  <a:lnTo>
                    <a:pt x="695063" y="226223"/>
                  </a:lnTo>
                  <a:lnTo>
                    <a:pt x="674220" y="188249"/>
                  </a:lnTo>
                  <a:lnTo>
                    <a:pt x="647299" y="152150"/>
                  </a:lnTo>
                  <a:lnTo>
                    <a:pt x="614723" y="118493"/>
                  </a:lnTo>
                  <a:lnTo>
                    <a:pt x="576913" y="87844"/>
                  </a:lnTo>
                  <a:lnTo>
                    <a:pt x="534293" y="60768"/>
                  </a:lnTo>
                  <a:lnTo>
                    <a:pt x="487283" y="37831"/>
                  </a:lnTo>
                  <a:lnTo>
                    <a:pt x="436306" y="19600"/>
                  </a:lnTo>
                  <a:lnTo>
                    <a:pt x="383611" y="7043"/>
                  </a:lnTo>
                  <a:lnTo>
                    <a:pt x="331679" y="591"/>
                  </a:lnTo>
                  <a:lnTo>
                    <a:pt x="28116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71831" y="5205052"/>
              <a:ext cx="716915" cy="563245"/>
            </a:xfrm>
            <a:custGeom>
              <a:avLst/>
              <a:gdLst/>
              <a:ahLst/>
              <a:cxnLst/>
              <a:rect l="l" t="t" r="r" b="b"/>
              <a:pathLst>
                <a:path w="716915" h="563245">
                  <a:moveTo>
                    <a:pt x="7681" y="177080"/>
                  </a:moveTo>
                  <a:lnTo>
                    <a:pt x="22999" y="139540"/>
                  </a:lnTo>
                  <a:lnTo>
                    <a:pt x="45031" y="105915"/>
                  </a:lnTo>
                  <a:lnTo>
                    <a:pt x="73115" y="76448"/>
                  </a:lnTo>
                  <a:lnTo>
                    <a:pt x="106589" y="51382"/>
                  </a:lnTo>
                  <a:lnTo>
                    <a:pt x="144793" y="30961"/>
                  </a:lnTo>
                  <a:lnTo>
                    <a:pt x="187065" y="15428"/>
                  </a:lnTo>
                  <a:lnTo>
                    <a:pt x="232745" y="5026"/>
                  </a:lnTo>
                  <a:lnTo>
                    <a:pt x="281169" y="0"/>
                  </a:lnTo>
                  <a:lnTo>
                    <a:pt x="331679" y="591"/>
                  </a:lnTo>
                  <a:lnTo>
                    <a:pt x="383611" y="7043"/>
                  </a:lnTo>
                  <a:lnTo>
                    <a:pt x="436306" y="19600"/>
                  </a:lnTo>
                  <a:lnTo>
                    <a:pt x="487283" y="37831"/>
                  </a:lnTo>
                  <a:lnTo>
                    <a:pt x="534293" y="60768"/>
                  </a:lnTo>
                  <a:lnTo>
                    <a:pt x="576913" y="87844"/>
                  </a:lnTo>
                  <a:lnTo>
                    <a:pt x="614723" y="118493"/>
                  </a:lnTo>
                  <a:lnTo>
                    <a:pt x="647299" y="152150"/>
                  </a:lnTo>
                  <a:lnTo>
                    <a:pt x="674220" y="188249"/>
                  </a:lnTo>
                  <a:lnTo>
                    <a:pt x="695063" y="226223"/>
                  </a:lnTo>
                  <a:lnTo>
                    <a:pt x="709408" y="265508"/>
                  </a:lnTo>
                  <a:lnTo>
                    <a:pt x="716832" y="305537"/>
                  </a:lnTo>
                  <a:lnTo>
                    <a:pt x="716913" y="345743"/>
                  </a:lnTo>
                  <a:lnTo>
                    <a:pt x="709229" y="385563"/>
                  </a:lnTo>
                  <a:lnTo>
                    <a:pt x="693939" y="423110"/>
                  </a:lnTo>
                  <a:lnTo>
                    <a:pt x="671925" y="456744"/>
                  </a:lnTo>
                  <a:lnTo>
                    <a:pt x="643852" y="486219"/>
                  </a:lnTo>
                  <a:lnTo>
                    <a:pt x="610382" y="511294"/>
                  </a:lnTo>
                  <a:lnTo>
                    <a:pt x="572179" y="531722"/>
                  </a:lnTo>
                  <a:lnTo>
                    <a:pt x="529907" y="547262"/>
                  </a:lnTo>
                  <a:lnTo>
                    <a:pt x="484229" y="557669"/>
                  </a:lnTo>
                  <a:lnTo>
                    <a:pt x="435809" y="562700"/>
                  </a:lnTo>
                  <a:lnTo>
                    <a:pt x="385310" y="562110"/>
                  </a:lnTo>
                  <a:lnTo>
                    <a:pt x="333396" y="555656"/>
                  </a:lnTo>
                  <a:lnTo>
                    <a:pt x="280731" y="543094"/>
                  </a:lnTo>
                  <a:lnTo>
                    <a:pt x="229750" y="524854"/>
                  </a:lnTo>
                  <a:lnTo>
                    <a:pt x="182732" y="501911"/>
                  </a:lnTo>
                  <a:lnTo>
                    <a:pt x="140099" y="474832"/>
                  </a:lnTo>
                  <a:lnTo>
                    <a:pt x="102275" y="444181"/>
                  </a:lnTo>
                  <a:lnTo>
                    <a:pt x="69683" y="410523"/>
                  </a:lnTo>
                  <a:lnTo>
                    <a:pt x="42744" y="374423"/>
                  </a:lnTo>
                  <a:lnTo>
                    <a:pt x="21884" y="336447"/>
                  </a:lnTo>
                  <a:lnTo>
                    <a:pt x="7524" y="297160"/>
                  </a:lnTo>
                  <a:lnTo>
                    <a:pt x="88" y="257126"/>
                  </a:lnTo>
                  <a:lnTo>
                    <a:pt x="0" y="216911"/>
                  </a:lnTo>
                  <a:lnTo>
                    <a:pt x="7681" y="177080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190397" y="5227418"/>
              <a:ext cx="605790" cy="434340"/>
            </a:xfrm>
            <a:custGeom>
              <a:avLst/>
              <a:gdLst/>
              <a:ahLst/>
              <a:cxnLst/>
              <a:rect l="l" t="t" r="r" b="b"/>
              <a:pathLst>
                <a:path w="605790" h="434339">
                  <a:moveTo>
                    <a:pt x="254386" y="0"/>
                  </a:moveTo>
                  <a:lnTo>
                    <a:pt x="203782" y="959"/>
                  </a:lnTo>
                  <a:lnTo>
                    <a:pt x="156536" y="8250"/>
                  </a:lnTo>
                  <a:lnTo>
                    <a:pt x="113651" y="21561"/>
                  </a:lnTo>
                  <a:lnTo>
                    <a:pt x="76133" y="40583"/>
                  </a:lnTo>
                  <a:lnTo>
                    <a:pt x="44983" y="65005"/>
                  </a:lnTo>
                  <a:lnTo>
                    <a:pt x="5803" y="128806"/>
                  </a:lnTo>
                  <a:lnTo>
                    <a:pt x="0" y="165900"/>
                  </a:lnTo>
                  <a:lnTo>
                    <a:pt x="3817" y="203577"/>
                  </a:lnTo>
                  <a:lnTo>
                    <a:pt x="16584" y="241024"/>
                  </a:lnTo>
                  <a:lnTo>
                    <a:pt x="37629" y="277431"/>
                  </a:lnTo>
                  <a:lnTo>
                    <a:pt x="66282" y="311988"/>
                  </a:lnTo>
                  <a:lnTo>
                    <a:pt x="101871" y="343884"/>
                  </a:lnTo>
                  <a:lnTo>
                    <a:pt x="143726" y="372307"/>
                  </a:lnTo>
                  <a:lnTo>
                    <a:pt x="191175" y="396448"/>
                  </a:lnTo>
                  <a:lnTo>
                    <a:pt x="243547" y="415496"/>
                  </a:lnTo>
                  <a:lnTo>
                    <a:pt x="297858" y="428144"/>
                  </a:lnTo>
                  <a:lnTo>
                    <a:pt x="350817" y="433836"/>
                  </a:lnTo>
                  <a:lnTo>
                    <a:pt x="401422" y="432883"/>
                  </a:lnTo>
                  <a:lnTo>
                    <a:pt x="448668" y="425597"/>
                  </a:lnTo>
                  <a:lnTo>
                    <a:pt x="491552" y="412290"/>
                  </a:lnTo>
                  <a:lnTo>
                    <a:pt x="529071" y="393273"/>
                  </a:lnTo>
                  <a:lnTo>
                    <a:pt x="560221" y="368859"/>
                  </a:lnTo>
                  <a:lnTo>
                    <a:pt x="599401" y="305082"/>
                  </a:lnTo>
                  <a:lnTo>
                    <a:pt x="605204" y="267949"/>
                  </a:lnTo>
                  <a:lnTo>
                    <a:pt x="601387" y="230244"/>
                  </a:lnTo>
                  <a:lnTo>
                    <a:pt x="588620" y="192776"/>
                  </a:lnTo>
                  <a:lnTo>
                    <a:pt x="567575" y="156355"/>
                  </a:lnTo>
                  <a:lnTo>
                    <a:pt x="538922" y="121792"/>
                  </a:lnTo>
                  <a:lnTo>
                    <a:pt x="503332" y="89897"/>
                  </a:lnTo>
                  <a:lnTo>
                    <a:pt x="461478" y="61479"/>
                  </a:lnTo>
                  <a:lnTo>
                    <a:pt x="414029" y="37348"/>
                  </a:lnTo>
                  <a:lnTo>
                    <a:pt x="361657" y="18316"/>
                  </a:lnTo>
                  <a:lnTo>
                    <a:pt x="307346" y="5682"/>
                  </a:lnTo>
                  <a:lnTo>
                    <a:pt x="25438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190397" y="5227418"/>
              <a:ext cx="605790" cy="434340"/>
            </a:xfrm>
            <a:custGeom>
              <a:avLst/>
              <a:gdLst/>
              <a:ahLst/>
              <a:cxnLst/>
              <a:rect l="l" t="t" r="r" b="b"/>
              <a:pathLst>
                <a:path w="605790" h="434339">
                  <a:moveTo>
                    <a:pt x="5803" y="128806"/>
                  </a:moveTo>
                  <a:lnTo>
                    <a:pt x="44983" y="65005"/>
                  </a:lnTo>
                  <a:lnTo>
                    <a:pt x="76133" y="40583"/>
                  </a:lnTo>
                  <a:lnTo>
                    <a:pt x="113651" y="21561"/>
                  </a:lnTo>
                  <a:lnTo>
                    <a:pt x="156536" y="8250"/>
                  </a:lnTo>
                  <a:lnTo>
                    <a:pt x="203782" y="959"/>
                  </a:lnTo>
                  <a:lnTo>
                    <a:pt x="254386" y="0"/>
                  </a:lnTo>
                  <a:lnTo>
                    <a:pt x="307346" y="5682"/>
                  </a:lnTo>
                  <a:lnTo>
                    <a:pt x="361657" y="18316"/>
                  </a:lnTo>
                  <a:lnTo>
                    <a:pt x="414029" y="37348"/>
                  </a:lnTo>
                  <a:lnTo>
                    <a:pt x="461478" y="61479"/>
                  </a:lnTo>
                  <a:lnTo>
                    <a:pt x="503332" y="89897"/>
                  </a:lnTo>
                  <a:lnTo>
                    <a:pt x="538922" y="121792"/>
                  </a:lnTo>
                  <a:lnTo>
                    <a:pt x="567575" y="156355"/>
                  </a:lnTo>
                  <a:lnTo>
                    <a:pt x="588620" y="192776"/>
                  </a:lnTo>
                  <a:lnTo>
                    <a:pt x="601387" y="230244"/>
                  </a:lnTo>
                  <a:lnTo>
                    <a:pt x="605204" y="267949"/>
                  </a:lnTo>
                  <a:lnTo>
                    <a:pt x="599401" y="305082"/>
                  </a:lnTo>
                  <a:lnTo>
                    <a:pt x="560221" y="368859"/>
                  </a:lnTo>
                  <a:lnTo>
                    <a:pt x="529071" y="393273"/>
                  </a:lnTo>
                  <a:lnTo>
                    <a:pt x="491552" y="412290"/>
                  </a:lnTo>
                  <a:lnTo>
                    <a:pt x="448668" y="425597"/>
                  </a:lnTo>
                  <a:lnTo>
                    <a:pt x="401422" y="432883"/>
                  </a:lnTo>
                  <a:lnTo>
                    <a:pt x="350817" y="433836"/>
                  </a:lnTo>
                  <a:lnTo>
                    <a:pt x="297858" y="428144"/>
                  </a:lnTo>
                  <a:lnTo>
                    <a:pt x="243547" y="415496"/>
                  </a:lnTo>
                  <a:lnTo>
                    <a:pt x="191175" y="396448"/>
                  </a:lnTo>
                  <a:lnTo>
                    <a:pt x="143726" y="372307"/>
                  </a:lnTo>
                  <a:lnTo>
                    <a:pt x="101871" y="343884"/>
                  </a:lnTo>
                  <a:lnTo>
                    <a:pt x="66282" y="311988"/>
                  </a:lnTo>
                  <a:lnTo>
                    <a:pt x="37629" y="277431"/>
                  </a:lnTo>
                  <a:lnTo>
                    <a:pt x="16584" y="241024"/>
                  </a:lnTo>
                  <a:lnTo>
                    <a:pt x="3817" y="203577"/>
                  </a:lnTo>
                  <a:lnTo>
                    <a:pt x="0" y="165900"/>
                  </a:lnTo>
                  <a:lnTo>
                    <a:pt x="5803" y="128806"/>
                  </a:lnTo>
                  <a:close/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461914" y="5301998"/>
              <a:ext cx="603885" cy="432434"/>
            </a:xfrm>
            <a:custGeom>
              <a:avLst/>
              <a:gdLst/>
              <a:ahLst/>
              <a:cxnLst/>
              <a:rect l="l" t="t" r="r" b="b"/>
              <a:pathLst>
                <a:path w="603884" h="432435">
                  <a:moveTo>
                    <a:pt x="253572" y="0"/>
                  </a:moveTo>
                  <a:lnTo>
                    <a:pt x="203114" y="937"/>
                  </a:lnTo>
                  <a:lnTo>
                    <a:pt x="156004" y="8185"/>
                  </a:lnTo>
                  <a:lnTo>
                    <a:pt x="113247" y="21433"/>
                  </a:lnTo>
                  <a:lnTo>
                    <a:pt x="75846" y="40373"/>
                  </a:lnTo>
                  <a:lnTo>
                    <a:pt x="44804" y="64698"/>
                  </a:lnTo>
                  <a:lnTo>
                    <a:pt x="5812" y="128267"/>
                  </a:lnTo>
                  <a:lnTo>
                    <a:pt x="0" y="165232"/>
                  </a:lnTo>
                  <a:lnTo>
                    <a:pt x="3790" y="202775"/>
                  </a:lnTo>
                  <a:lnTo>
                    <a:pt x="16513" y="240090"/>
                  </a:lnTo>
                  <a:lnTo>
                    <a:pt x="37499" y="276369"/>
                  </a:lnTo>
                  <a:lnTo>
                    <a:pt x="66078" y="310806"/>
                  </a:lnTo>
                  <a:lnTo>
                    <a:pt x="101579" y="342592"/>
                  </a:lnTo>
                  <a:lnTo>
                    <a:pt x="143334" y="370921"/>
                  </a:lnTo>
                  <a:lnTo>
                    <a:pt x="190671" y="394986"/>
                  </a:lnTo>
                  <a:lnTo>
                    <a:pt x="242921" y="413979"/>
                  </a:lnTo>
                  <a:lnTo>
                    <a:pt x="297101" y="426598"/>
                  </a:lnTo>
                  <a:lnTo>
                    <a:pt x="349924" y="432285"/>
                  </a:lnTo>
                  <a:lnTo>
                    <a:pt x="400392" y="431352"/>
                  </a:lnTo>
                  <a:lnTo>
                    <a:pt x="447504" y="424107"/>
                  </a:lnTo>
                  <a:lnTo>
                    <a:pt x="490261" y="410863"/>
                  </a:lnTo>
                  <a:lnTo>
                    <a:pt x="527664" y="391928"/>
                  </a:lnTo>
                  <a:lnTo>
                    <a:pt x="558715" y="367613"/>
                  </a:lnTo>
                  <a:lnTo>
                    <a:pt x="597759" y="304086"/>
                  </a:lnTo>
                  <a:lnTo>
                    <a:pt x="603534" y="267107"/>
                  </a:lnTo>
                  <a:lnTo>
                    <a:pt x="599714" y="229554"/>
                  </a:lnTo>
                  <a:lnTo>
                    <a:pt x="586969" y="192233"/>
                  </a:lnTo>
                  <a:lnTo>
                    <a:pt x="565967" y="155950"/>
                  </a:lnTo>
                  <a:lnTo>
                    <a:pt x="537377" y="121509"/>
                  </a:lnTo>
                  <a:lnTo>
                    <a:pt x="501869" y="89717"/>
                  </a:lnTo>
                  <a:lnTo>
                    <a:pt x="460112" y="61379"/>
                  </a:lnTo>
                  <a:lnTo>
                    <a:pt x="412773" y="37299"/>
                  </a:lnTo>
                  <a:lnTo>
                    <a:pt x="360523" y="18285"/>
                  </a:lnTo>
                  <a:lnTo>
                    <a:pt x="306377" y="5679"/>
                  </a:lnTo>
                  <a:lnTo>
                    <a:pt x="2535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461914" y="5301998"/>
              <a:ext cx="603885" cy="432434"/>
            </a:xfrm>
            <a:custGeom>
              <a:avLst/>
              <a:gdLst/>
              <a:ahLst/>
              <a:cxnLst/>
              <a:rect l="l" t="t" r="r" b="b"/>
              <a:pathLst>
                <a:path w="603884" h="432435">
                  <a:moveTo>
                    <a:pt x="5812" y="128267"/>
                  </a:moveTo>
                  <a:lnTo>
                    <a:pt x="44804" y="64698"/>
                  </a:lnTo>
                  <a:lnTo>
                    <a:pt x="75846" y="40373"/>
                  </a:lnTo>
                  <a:lnTo>
                    <a:pt x="113247" y="21433"/>
                  </a:lnTo>
                  <a:lnTo>
                    <a:pt x="156004" y="8185"/>
                  </a:lnTo>
                  <a:lnTo>
                    <a:pt x="203114" y="937"/>
                  </a:lnTo>
                  <a:lnTo>
                    <a:pt x="253572" y="0"/>
                  </a:lnTo>
                  <a:lnTo>
                    <a:pt x="306377" y="5679"/>
                  </a:lnTo>
                  <a:lnTo>
                    <a:pt x="360523" y="18285"/>
                  </a:lnTo>
                  <a:lnTo>
                    <a:pt x="412773" y="37299"/>
                  </a:lnTo>
                  <a:lnTo>
                    <a:pt x="460112" y="61379"/>
                  </a:lnTo>
                  <a:lnTo>
                    <a:pt x="501869" y="89717"/>
                  </a:lnTo>
                  <a:lnTo>
                    <a:pt x="537377" y="121509"/>
                  </a:lnTo>
                  <a:lnTo>
                    <a:pt x="565967" y="155950"/>
                  </a:lnTo>
                  <a:lnTo>
                    <a:pt x="586969" y="192233"/>
                  </a:lnTo>
                  <a:lnTo>
                    <a:pt x="599714" y="229554"/>
                  </a:lnTo>
                  <a:lnTo>
                    <a:pt x="603534" y="267107"/>
                  </a:lnTo>
                  <a:lnTo>
                    <a:pt x="597759" y="304086"/>
                  </a:lnTo>
                  <a:lnTo>
                    <a:pt x="558715" y="367613"/>
                  </a:lnTo>
                  <a:lnTo>
                    <a:pt x="527664" y="391928"/>
                  </a:lnTo>
                  <a:lnTo>
                    <a:pt x="490261" y="410863"/>
                  </a:lnTo>
                  <a:lnTo>
                    <a:pt x="447504" y="424107"/>
                  </a:lnTo>
                  <a:lnTo>
                    <a:pt x="400392" y="431352"/>
                  </a:lnTo>
                  <a:lnTo>
                    <a:pt x="349924" y="432285"/>
                  </a:lnTo>
                  <a:lnTo>
                    <a:pt x="297101" y="426598"/>
                  </a:lnTo>
                  <a:lnTo>
                    <a:pt x="242921" y="413979"/>
                  </a:lnTo>
                  <a:lnTo>
                    <a:pt x="190671" y="394986"/>
                  </a:lnTo>
                  <a:lnTo>
                    <a:pt x="143334" y="370921"/>
                  </a:lnTo>
                  <a:lnTo>
                    <a:pt x="101579" y="342592"/>
                  </a:lnTo>
                  <a:lnTo>
                    <a:pt x="66078" y="310806"/>
                  </a:lnTo>
                  <a:lnTo>
                    <a:pt x="37499" y="276369"/>
                  </a:lnTo>
                  <a:lnTo>
                    <a:pt x="16513" y="240090"/>
                  </a:lnTo>
                  <a:lnTo>
                    <a:pt x="3790" y="202775"/>
                  </a:lnTo>
                  <a:lnTo>
                    <a:pt x="0" y="165232"/>
                  </a:lnTo>
                  <a:lnTo>
                    <a:pt x="5812" y="128267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294625" y="5235701"/>
              <a:ext cx="640080" cy="485140"/>
            </a:xfrm>
            <a:custGeom>
              <a:avLst/>
              <a:gdLst/>
              <a:ahLst/>
              <a:cxnLst/>
              <a:rect l="l" t="t" r="r" b="b"/>
              <a:pathLst>
                <a:path w="640079" h="485139">
                  <a:moveTo>
                    <a:pt x="320040" y="0"/>
                  </a:moveTo>
                  <a:lnTo>
                    <a:pt x="268120" y="3170"/>
                  </a:lnTo>
                  <a:lnTo>
                    <a:pt x="218870" y="12350"/>
                  </a:lnTo>
                  <a:lnTo>
                    <a:pt x="172949" y="27041"/>
                  </a:lnTo>
                  <a:lnTo>
                    <a:pt x="131015" y="46744"/>
                  </a:lnTo>
                  <a:lnTo>
                    <a:pt x="93725" y="70961"/>
                  </a:lnTo>
                  <a:lnTo>
                    <a:pt x="61740" y="99194"/>
                  </a:lnTo>
                  <a:lnTo>
                    <a:pt x="35716" y="130944"/>
                  </a:lnTo>
                  <a:lnTo>
                    <a:pt x="16312" y="165713"/>
                  </a:lnTo>
                  <a:lnTo>
                    <a:pt x="4187" y="203003"/>
                  </a:lnTo>
                  <a:lnTo>
                    <a:pt x="0" y="242316"/>
                  </a:lnTo>
                  <a:lnTo>
                    <a:pt x="4187" y="281622"/>
                  </a:lnTo>
                  <a:lnTo>
                    <a:pt x="16312" y="318908"/>
                  </a:lnTo>
                  <a:lnTo>
                    <a:pt x="35716" y="353676"/>
                  </a:lnTo>
                  <a:lnTo>
                    <a:pt x="61740" y="385426"/>
                  </a:lnTo>
                  <a:lnTo>
                    <a:pt x="93725" y="413661"/>
                  </a:lnTo>
                  <a:lnTo>
                    <a:pt x="131015" y="437880"/>
                  </a:lnTo>
                  <a:lnTo>
                    <a:pt x="172949" y="457586"/>
                  </a:lnTo>
                  <a:lnTo>
                    <a:pt x="218870" y="472279"/>
                  </a:lnTo>
                  <a:lnTo>
                    <a:pt x="268120" y="481460"/>
                  </a:lnTo>
                  <a:lnTo>
                    <a:pt x="320040" y="484632"/>
                  </a:lnTo>
                  <a:lnTo>
                    <a:pt x="371959" y="481460"/>
                  </a:lnTo>
                  <a:lnTo>
                    <a:pt x="421209" y="472279"/>
                  </a:lnTo>
                  <a:lnTo>
                    <a:pt x="467130" y="457586"/>
                  </a:lnTo>
                  <a:lnTo>
                    <a:pt x="509064" y="437880"/>
                  </a:lnTo>
                  <a:lnTo>
                    <a:pt x="546354" y="413661"/>
                  </a:lnTo>
                  <a:lnTo>
                    <a:pt x="578339" y="385426"/>
                  </a:lnTo>
                  <a:lnTo>
                    <a:pt x="604363" y="353676"/>
                  </a:lnTo>
                  <a:lnTo>
                    <a:pt x="623767" y="318908"/>
                  </a:lnTo>
                  <a:lnTo>
                    <a:pt x="635892" y="281622"/>
                  </a:lnTo>
                  <a:lnTo>
                    <a:pt x="640079" y="242316"/>
                  </a:lnTo>
                  <a:lnTo>
                    <a:pt x="635892" y="203003"/>
                  </a:lnTo>
                  <a:lnTo>
                    <a:pt x="623767" y="165713"/>
                  </a:lnTo>
                  <a:lnTo>
                    <a:pt x="604363" y="130944"/>
                  </a:lnTo>
                  <a:lnTo>
                    <a:pt x="578339" y="99194"/>
                  </a:lnTo>
                  <a:lnTo>
                    <a:pt x="546353" y="70961"/>
                  </a:lnTo>
                  <a:lnTo>
                    <a:pt x="509064" y="46744"/>
                  </a:lnTo>
                  <a:lnTo>
                    <a:pt x="467130" y="27041"/>
                  </a:lnTo>
                  <a:lnTo>
                    <a:pt x="421209" y="12350"/>
                  </a:lnTo>
                  <a:lnTo>
                    <a:pt x="371959" y="3170"/>
                  </a:lnTo>
                  <a:lnTo>
                    <a:pt x="320040" y="0"/>
                  </a:lnTo>
                  <a:close/>
                </a:path>
              </a:pathLst>
            </a:custGeom>
            <a:solidFill>
              <a:srgbClr val="2525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294625" y="5235701"/>
              <a:ext cx="640080" cy="485140"/>
            </a:xfrm>
            <a:custGeom>
              <a:avLst/>
              <a:gdLst/>
              <a:ahLst/>
              <a:cxnLst/>
              <a:rect l="l" t="t" r="r" b="b"/>
              <a:pathLst>
                <a:path w="640079" h="485139">
                  <a:moveTo>
                    <a:pt x="0" y="242316"/>
                  </a:moveTo>
                  <a:lnTo>
                    <a:pt x="4187" y="203003"/>
                  </a:lnTo>
                  <a:lnTo>
                    <a:pt x="16312" y="165713"/>
                  </a:lnTo>
                  <a:lnTo>
                    <a:pt x="35716" y="130944"/>
                  </a:lnTo>
                  <a:lnTo>
                    <a:pt x="61740" y="99194"/>
                  </a:lnTo>
                  <a:lnTo>
                    <a:pt x="93725" y="70961"/>
                  </a:lnTo>
                  <a:lnTo>
                    <a:pt x="131015" y="46744"/>
                  </a:lnTo>
                  <a:lnTo>
                    <a:pt x="172949" y="27041"/>
                  </a:lnTo>
                  <a:lnTo>
                    <a:pt x="218870" y="12350"/>
                  </a:lnTo>
                  <a:lnTo>
                    <a:pt x="268120" y="3170"/>
                  </a:lnTo>
                  <a:lnTo>
                    <a:pt x="320040" y="0"/>
                  </a:lnTo>
                  <a:lnTo>
                    <a:pt x="371959" y="3170"/>
                  </a:lnTo>
                  <a:lnTo>
                    <a:pt x="421209" y="12350"/>
                  </a:lnTo>
                  <a:lnTo>
                    <a:pt x="467130" y="27041"/>
                  </a:lnTo>
                  <a:lnTo>
                    <a:pt x="509064" y="46744"/>
                  </a:lnTo>
                  <a:lnTo>
                    <a:pt x="546353" y="70961"/>
                  </a:lnTo>
                  <a:lnTo>
                    <a:pt x="578339" y="99194"/>
                  </a:lnTo>
                  <a:lnTo>
                    <a:pt x="604363" y="130944"/>
                  </a:lnTo>
                  <a:lnTo>
                    <a:pt x="623767" y="165713"/>
                  </a:lnTo>
                  <a:lnTo>
                    <a:pt x="635892" y="203003"/>
                  </a:lnTo>
                  <a:lnTo>
                    <a:pt x="640079" y="242316"/>
                  </a:lnTo>
                  <a:lnTo>
                    <a:pt x="635892" y="281622"/>
                  </a:lnTo>
                  <a:lnTo>
                    <a:pt x="623767" y="318908"/>
                  </a:lnTo>
                  <a:lnTo>
                    <a:pt x="604363" y="353676"/>
                  </a:lnTo>
                  <a:lnTo>
                    <a:pt x="578339" y="385426"/>
                  </a:lnTo>
                  <a:lnTo>
                    <a:pt x="546354" y="413661"/>
                  </a:lnTo>
                  <a:lnTo>
                    <a:pt x="509064" y="437880"/>
                  </a:lnTo>
                  <a:lnTo>
                    <a:pt x="467130" y="457586"/>
                  </a:lnTo>
                  <a:lnTo>
                    <a:pt x="421209" y="472279"/>
                  </a:lnTo>
                  <a:lnTo>
                    <a:pt x="371959" y="481460"/>
                  </a:lnTo>
                  <a:lnTo>
                    <a:pt x="320040" y="484632"/>
                  </a:lnTo>
                  <a:lnTo>
                    <a:pt x="268120" y="481460"/>
                  </a:lnTo>
                  <a:lnTo>
                    <a:pt x="218870" y="472279"/>
                  </a:lnTo>
                  <a:lnTo>
                    <a:pt x="172949" y="457586"/>
                  </a:lnTo>
                  <a:lnTo>
                    <a:pt x="131015" y="437880"/>
                  </a:lnTo>
                  <a:lnTo>
                    <a:pt x="93725" y="413661"/>
                  </a:lnTo>
                  <a:lnTo>
                    <a:pt x="61740" y="385426"/>
                  </a:lnTo>
                  <a:lnTo>
                    <a:pt x="35716" y="353676"/>
                  </a:lnTo>
                  <a:lnTo>
                    <a:pt x="16312" y="318908"/>
                  </a:lnTo>
                  <a:lnTo>
                    <a:pt x="4187" y="281622"/>
                  </a:lnTo>
                  <a:lnTo>
                    <a:pt x="0" y="242316"/>
                  </a:lnTo>
                  <a:close/>
                </a:path>
              </a:pathLst>
            </a:custGeom>
            <a:ln w="25908">
              <a:solidFill>
                <a:srgbClr val="00F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7347966" y="5401436"/>
            <a:ext cx="53784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900" b="1" spc="-5" dirty="0">
                <a:solidFill>
                  <a:srgbClr val="FFFFFF"/>
                </a:solidFill>
                <a:latin typeface="Arial"/>
                <a:cs typeface="Arial"/>
              </a:rPr>
              <a:t>01101101</a:t>
            </a:r>
            <a:endParaRPr sz="9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900" b="1" dirty="0">
                <a:solidFill>
                  <a:srgbClr val="FFFFFF"/>
                </a:solidFill>
                <a:latin typeface="Arial"/>
                <a:cs typeface="Arial"/>
              </a:rPr>
              <a:t>10110</a:t>
            </a:r>
            <a:endParaRPr sz="900">
              <a:latin typeface="Arial"/>
              <a:cs typeface="Ari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3695" indent="-341630">
              <a:lnSpc>
                <a:spcPts val="2780"/>
              </a:lnSpc>
              <a:spcBef>
                <a:spcPts val="100"/>
              </a:spcBef>
              <a:buChar char="•"/>
              <a:tabLst>
                <a:tab pos="353695" algn="l"/>
                <a:tab pos="354330" algn="l"/>
              </a:tabLst>
            </a:pPr>
            <a:r>
              <a:rPr spc="-5" dirty="0"/>
              <a:t>Prevent unauthorized collection and </a:t>
            </a:r>
            <a:r>
              <a:rPr dirty="0"/>
              <a:t>storage of</a:t>
            </a:r>
            <a:r>
              <a:rPr spc="75" dirty="0"/>
              <a:t> </a:t>
            </a:r>
            <a:r>
              <a:rPr spc="-5" dirty="0"/>
              <a:t>personal</a:t>
            </a:r>
          </a:p>
          <a:p>
            <a:pPr marL="353695">
              <a:lnSpc>
                <a:spcPts val="2780"/>
              </a:lnSpc>
            </a:pPr>
            <a:r>
              <a:rPr spc="-5" dirty="0"/>
              <a:t>information</a:t>
            </a:r>
          </a:p>
          <a:p>
            <a:pPr marL="353695" indent="-341630">
              <a:lnSpc>
                <a:spcPct val="100000"/>
              </a:lnSpc>
              <a:spcBef>
                <a:spcPts val="409"/>
              </a:spcBef>
              <a:buChar char="•"/>
              <a:tabLst>
                <a:tab pos="353695" algn="l"/>
                <a:tab pos="354330" algn="l"/>
              </a:tabLst>
            </a:pPr>
            <a:r>
              <a:rPr dirty="0"/>
              <a:t>Prevent </a:t>
            </a:r>
            <a:r>
              <a:rPr spc="-5" dirty="0"/>
              <a:t>unauthorized use </a:t>
            </a:r>
            <a:r>
              <a:rPr dirty="0"/>
              <a:t>of </a:t>
            </a:r>
            <a:r>
              <a:rPr spc="-5" dirty="0"/>
              <a:t>collected personal</a:t>
            </a:r>
            <a:r>
              <a:rPr spc="120" dirty="0"/>
              <a:t> </a:t>
            </a:r>
            <a:r>
              <a:rPr spc="-5" dirty="0"/>
              <a:t>information</a:t>
            </a: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pc="-5" dirty="0"/>
              <a:t>Make sure your personal information is</a:t>
            </a:r>
            <a:r>
              <a:rPr spc="55" dirty="0"/>
              <a:t> </a:t>
            </a:r>
            <a:r>
              <a:rPr dirty="0"/>
              <a:t>correct</a:t>
            </a: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pc="-5" dirty="0"/>
              <a:t>Ensure transparency and access </a:t>
            </a:r>
            <a:r>
              <a:rPr dirty="0"/>
              <a:t>for </a:t>
            </a:r>
            <a:r>
              <a:rPr spc="-5" dirty="0"/>
              <a:t>data</a:t>
            </a:r>
            <a:r>
              <a:rPr spc="35" dirty="0"/>
              <a:t> </a:t>
            </a:r>
            <a:r>
              <a:rPr dirty="0"/>
              <a:t>subjects</a:t>
            </a:r>
          </a:p>
          <a:p>
            <a:pPr marL="353695" marR="1005840" indent="-341630">
              <a:lnSpc>
                <a:spcPts val="2680"/>
              </a:lnSpc>
              <a:spcBef>
                <a:spcPts val="655"/>
              </a:spcBef>
              <a:buChar char="•"/>
              <a:tabLst>
                <a:tab pos="353695" algn="l"/>
                <a:tab pos="354330" algn="l"/>
              </a:tabLst>
            </a:pPr>
            <a:r>
              <a:rPr spc="-5" dirty="0"/>
              <a:t>Provide adequate information </a:t>
            </a:r>
            <a:r>
              <a:rPr dirty="0"/>
              <a:t>security (CIA) </a:t>
            </a:r>
            <a:r>
              <a:rPr spc="-5" dirty="0"/>
              <a:t>around  personal</a:t>
            </a:r>
            <a:r>
              <a:rPr spc="5" dirty="0"/>
              <a:t> </a:t>
            </a:r>
            <a:r>
              <a:rPr spc="-5" dirty="0"/>
              <a:t>information</a:t>
            </a:r>
          </a:p>
          <a:p>
            <a:pPr marL="353695" indent="-341630">
              <a:lnSpc>
                <a:spcPct val="100000"/>
              </a:lnSpc>
              <a:spcBef>
                <a:spcPts val="350"/>
              </a:spcBef>
              <a:buChar char="•"/>
              <a:tabLst>
                <a:tab pos="353695" algn="l"/>
                <a:tab pos="354330" algn="l"/>
              </a:tabLst>
            </a:pPr>
            <a:r>
              <a:rPr spc="-5" dirty="0"/>
              <a:t>Define clear responsibilities around personal</a:t>
            </a:r>
            <a:r>
              <a:rPr spc="145" dirty="0"/>
              <a:t> </a:t>
            </a:r>
            <a:r>
              <a:rPr spc="-5" dirty="0"/>
              <a:t>information</a:t>
            </a: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pc="-5" dirty="0"/>
              <a:t>GDPR becomes </a:t>
            </a:r>
            <a:r>
              <a:rPr dirty="0"/>
              <a:t>EU law on 25 May</a:t>
            </a:r>
            <a:r>
              <a:rPr spc="-10" dirty="0"/>
              <a:t> </a:t>
            </a:r>
            <a:r>
              <a:rPr spc="-5" dirty="0"/>
              <a:t>2018</a:t>
            </a:r>
          </a:p>
          <a:p>
            <a:pPr marR="899794" algn="r">
              <a:lnSpc>
                <a:spcPct val="100000"/>
              </a:lnSpc>
              <a:spcBef>
                <a:spcPts val="380"/>
              </a:spcBef>
            </a:pPr>
            <a:r>
              <a:rPr sz="900" b="1" spc="-5" dirty="0">
                <a:solidFill>
                  <a:srgbClr val="FFFFFF"/>
                </a:solidFill>
                <a:latin typeface="Arial"/>
                <a:cs typeface="Arial"/>
              </a:rPr>
              <a:t>10101</a:t>
            </a:r>
            <a:endParaRPr sz="90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444500" y="138760"/>
            <a:ext cx="261874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Data</a:t>
            </a:r>
            <a:r>
              <a:rPr spc="-85" dirty="0"/>
              <a:t> </a:t>
            </a:r>
            <a:r>
              <a:rPr dirty="0"/>
              <a:t>Privacy</a:t>
            </a:r>
          </a:p>
        </p:txBody>
      </p:sp>
      <p:sp>
        <p:nvSpPr>
          <p:cNvPr id="15" name="object 15"/>
          <p:cNvSpPr txBox="1"/>
          <p:nvPr/>
        </p:nvSpPr>
        <p:spPr>
          <a:xfrm>
            <a:off x="368300" y="914527"/>
            <a:ext cx="8256905" cy="73152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12700" marR="5080">
              <a:lnSpc>
                <a:spcPts val="2680"/>
              </a:lnSpc>
              <a:spcBef>
                <a:spcPts val="355"/>
              </a:spcBef>
            </a:pPr>
            <a:r>
              <a:rPr sz="2400" dirty="0">
                <a:latin typeface="Arial"/>
                <a:cs typeface="Arial"/>
              </a:rPr>
              <a:t>To protect </a:t>
            </a:r>
            <a:r>
              <a:rPr sz="2400" spc="-5" dirty="0">
                <a:latin typeface="Arial"/>
                <a:cs typeface="Arial"/>
              </a:rPr>
              <a:t>specific </a:t>
            </a:r>
            <a:r>
              <a:rPr sz="2400" dirty="0">
                <a:latin typeface="Arial"/>
                <a:cs typeface="Arial"/>
              </a:rPr>
              <a:t>aspects of </a:t>
            </a:r>
            <a:r>
              <a:rPr sz="2400" spc="-5" dirty="0">
                <a:latin typeface="Arial"/>
                <a:cs typeface="Arial"/>
              </a:rPr>
              <a:t>information </a:t>
            </a:r>
            <a:r>
              <a:rPr sz="2400" dirty="0">
                <a:latin typeface="Arial"/>
                <a:cs typeface="Arial"/>
              </a:rPr>
              <a:t>that may </a:t>
            </a:r>
            <a:r>
              <a:rPr sz="2400" spc="-5" dirty="0">
                <a:latin typeface="Arial"/>
                <a:cs typeface="Arial"/>
              </a:rPr>
              <a:t>be related 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natural persons (personal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information).</a:t>
            </a:r>
            <a:endParaRPr sz="24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17880" y="5266435"/>
            <a:ext cx="50393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(General Data </a:t>
            </a:r>
            <a:r>
              <a:rPr sz="2400" dirty="0">
                <a:latin typeface="Arial"/>
                <a:cs typeface="Arial"/>
              </a:rPr>
              <a:t>Protection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Regulation)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12735" y="0"/>
            <a:ext cx="1731263" cy="868679"/>
          </a:xfrm>
          <a:prstGeom prst="rect">
            <a:avLst/>
          </a:prstGeom>
        </p:spPr>
      </p:pic>
      <p:sp>
        <p:nvSpPr>
          <p:cNvPr id="21" name="Slayt Numarası Yer Tutucusu 20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28</a:t>
            </a:fld>
            <a:endParaRPr lang="tr-TR" dirty="0"/>
          </a:p>
        </p:txBody>
      </p:sp>
      <p:sp>
        <p:nvSpPr>
          <p:cNvPr id="22" name="Altbilgi Yer Tutucusu 21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24226" y="68325"/>
            <a:ext cx="18637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dirty="0"/>
              <a:t>Authenticity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4459604" y="118617"/>
            <a:ext cx="2432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333399"/>
                </a:solidFill>
                <a:latin typeface="Arial"/>
                <a:cs typeface="Arial"/>
              </a:rPr>
              <a:t>(Security</a:t>
            </a:r>
            <a:r>
              <a:rPr sz="2400" spc="-8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333399"/>
                </a:solidFill>
                <a:latin typeface="Arial"/>
                <a:cs typeface="Arial"/>
              </a:rPr>
              <a:t>Service)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5759" y="1854707"/>
            <a:ext cx="713232" cy="813815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0168" y="617296"/>
            <a:ext cx="8402320" cy="5506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The </a:t>
            </a:r>
            <a:r>
              <a:rPr sz="2400" dirty="0">
                <a:latin typeface="Arial"/>
                <a:cs typeface="Arial"/>
              </a:rPr>
              <a:t>CIA </a:t>
            </a:r>
            <a:r>
              <a:rPr sz="2400" spc="-5" dirty="0">
                <a:latin typeface="Arial"/>
                <a:cs typeface="Arial"/>
              </a:rPr>
              <a:t>properties </a:t>
            </a:r>
            <a:r>
              <a:rPr sz="2400" dirty="0">
                <a:latin typeface="Arial"/>
                <a:cs typeface="Arial"/>
              </a:rPr>
              <a:t>are </a:t>
            </a:r>
            <a:r>
              <a:rPr sz="2400" spc="-5" dirty="0">
                <a:latin typeface="Arial"/>
                <a:cs typeface="Arial"/>
              </a:rPr>
              <a:t>quite general security</a:t>
            </a:r>
            <a:r>
              <a:rPr sz="2400" spc="-7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services.</a:t>
            </a:r>
            <a:endParaRPr sz="2400">
              <a:latin typeface="Arial"/>
              <a:cs typeface="Arial"/>
            </a:endParaRPr>
          </a:p>
          <a:p>
            <a:pPr marL="12700" marR="1450340">
              <a:lnSpc>
                <a:spcPct val="100000"/>
              </a:lnSpc>
              <a:spcBef>
                <a:spcPts val="5"/>
              </a:spcBef>
            </a:pPr>
            <a:r>
              <a:rPr sz="2400" dirty="0">
                <a:latin typeface="Arial"/>
                <a:cs typeface="Arial"/>
              </a:rPr>
              <a:t>Other security </a:t>
            </a:r>
            <a:r>
              <a:rPr sz="2400" spc="-5" dirty="0">
                <a:latin typeface="Arial"/>
                <a:cs typeface="Arial"/>
              </a:rPr>
              <a:t>services are often mentioned.  Authentication is </a:t>
            </a:r>
            <a:r>
              <a:rPr sz="2400" dirty="0">
                <a:latin typeface="Arial"/>
                <a:cs typeface="Arial"/>
              </a:rPr>
              <a:t>very </a:t>
            </a:r>
            <a:r>
              <a:rPr sz="2400" spc="-5" dirty="0">
                <a:latin typeface="Arial"/>
                <a:cs typeface="Arial"/>
              </a:rPr>
              <a:t>important, with various</a:t>
            </a:r>
            <a:r>
              <a:rPr sz="2400" spc="9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types:</a:t>
            </a:r>
            <a:endParaRPr sz="2400">
              <a:latin typeface="Arial"/>
              <a:cs typeface="Arial"/>
            </a:endParaRPr>
          </a:p>
          <a:p>
            <a:pPr marL="909955" indent="-341630">
              <a:lnSpc>
                <a:spcPct val="100000"/>
              </a:lnSpc>
              <a:spcBef>
                <a:spcPts val="1920"/>
              </a:spcBef>
              <a:buClr>
                <a:srgbClr val="000000"/>
              </a:buClr>
              <a:buChar char="•"/>
              <a:tabLst>
                <a:tab pos="909955" algn="l"/>
                <a:tab pos="910590" algn="l"/>
              </a:tabLst>
            </a:pP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User authentication:</a:t>
            </a:r>
            <a:endParaRPr sz="2400">
              <a:latin typeface="Arial"/>
              <a:cs typeface="Arial"/>
            </a:endParaRPr>
          </a:p>
          <a:p>
            <a:pPr marL="1310640" marR="524510" lvl="1" indent="-285115">
              <a:lnSpc>
                <a:spcPts val="2230"/>
              </a:lnSpc>
              <a:spcBef>
                <a:spcPts val="555"/>
              </a:spcBef>
              <a:buChar char="–"/>
              <a:tabLst>
                <a:tab pos="1310640" algn="l"/>
                <a:tab pos="1311275" algn="l"/>
              </a:tabLst>
            </a:pPr>
            <a:r>
              <a:rPr sz="2000" dirty="0">
                <a:latin typeface="Arial"/>
                <a:cs typeface="Arial"/>
              </a:rPr>
              <a:t>The process of </a:t>
            </a:r>
            <a:r>
              <a:rPr sz="2000" spc="-5" dirty="0">
                <a:latin typeface="Arial"/>
                <a:cs typeface="Arial"/>
              </a:rPr>
              <a:t>verifying </a:t>
            </a:r>
            <a:r>
              <a:rPr sz="2000" dirty="0">
                <a:latin typeface="Arial"/>
                <a:cs typeface="Arial"/>
              </a:rPr>
              <a:t>a claimed identity of a (legal)</a:t>
            </a:r>
            <a:r>
              <a:rPr sz="2000" spc="-1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user  when accessing a system or an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application.</a:t>
            </a:r>
            <a:endParaRPr sz="2000">
              <a:latin typeface="Arial"/>
              <a:cs typeface="Arial"/>
            </a:endParaRPr>
          </a:p>
          <a:p>
            <a:pPr marL="909955" indent="-341630">
              <a:lnSpc>
                <a:spcPct val="100000"/>
              </a:lnSpc>
              <a:spcBef>
                <a:spcPts val="350"/>
              </a:spcBef>
              <a:buClr>
                <a:srgbClr val="000000"/>
              </a:buClr>
              <a:buChar char="•"/>
              <a:tabLst>
                <a:tab pos="909955" algn="l"/>
                <a:tab pos="910590" algn="l"/>
              </a:tabLst>
            </a:pP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Organisation</a:t>
            </a:r>
            <a:r>
              <a:rPr sz="2400" spc="2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authentication:</a:t>
            </a:r>
            <a:endParaRPr sz="2400">
              <a:latin typeface="Arial"/>
              <a:cs typeface="Arial"/>
            </a:endParaRPr>
          </a:p>
          <a:p>
            <a:pPr marL="1310640" marR="1088390" lvl="1" indent="-285115">
              <a:lnSpc>
                <a:spcPts val="2230"/>
              </a:lnSpc>
              <a:spcBef>
                <a:spcPts val="560"/>
              </a:spcBef>
              <a:buChar char="–"/>
              <a:tabLst>
                <a:tab pos="1310640" algn="l"/>
                <a:tab pos="1311275" algn="l"/>
              </a:tabLst>
            </a:pPr>
            <a:r>
              <a:rPr sz="2000" dirty="0">
                <a:latin typeface="Arial"/>
                <a:cs typeface="Arial"/>
              </a:rPr>
              <a:t>The process of </a:t>
            </a:r>
            <a:r>
              <a:rPr sz="2000" spc="-5" dirty="0">
                <a:latin typeface="Arial"/>
                <a:cs typeface="Arial"/>
              </a:rPr>
              <a:t>verifying </a:t>
            </a:r>
            <a:r>
              <a:rPr sz="2000" dirty="0">
                <a:latin typeface="Arial"/>
                <a:cs typeface="Arial"/>
              </a:rPr>
              <a:t>a claimed identity of a</a:t>
            </a:r>
            <a:r>
              <a:rPr sz="2000" spc="-1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(legal)  organisation in an online</a:t>
            </a:r>
            <a:r>
              <a:rPr sz="2000" spc="-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interaction/session</a:t>
            </a:r>
            <a:endParaRPr sz="2000">
              <a:latin typeface="Arial"/>
              <a:cs typeface="Arial"/>
            </a:endParaRPr>
          </a:p>
          <a:p>
            <a:pPr marL="909955" indent="-341630">
              <a:lnSpc>
                <a:spcPct val="100000"/>
              </a:lnSpc>
              <a:spcBef>
                <a:spcPts val="335"/>
              </a:spcBef>
              <a:buClr>
                <a:srgbClr val="000000"/>
              </a:buClr>
              <a:buChar char="•"/>
              <a:tabLst>
                <a:tab pos="909955" algn="l"/>
                <a:tab pos="910590" algn="l"/>
              </a:tabLst>
            </a:pPr>
            <a:r>
              <a:rPr sz="2400" dirty="0">
                <a:solidFill>
                  <a:srgbClr val="333399"/>
                </a:solidFill>
                <a:latin typeface="Arial"/>
                <a:cs typeface="Arial"/>
              </a:rPr>
              <a:t>System </a:t>
            </a: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authentication (peer </a:t>
            </a:r>
            <a:r>
              <a:rPr sz="2400" dirty="0">
                <a:solidFill>
                  <a:srgbClr val="333399"/>
                </a:solidFill>
                <a:latin typeface="Arial"/>
                <a:cs typeface="Arial"/>
              </a:rPr>
              <a:t>entity</a:t>
            </a:r>
            <a:r>
              <a:rPr sz="2400" spc="4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authentication):</a:t>
            </a:r>
            <a:endParaRPr sz="2400">
              <a:latin typeface="Arial"/>
              <a:cs typeface="Arial"/>
            </a:endParaRPr>
          </a:p>
          <a:p>
            <a:pPr marL="1310640" lvl="1" indent="-302260">
              <a:lnSpc>
                <a:spcPts val="2315"/>
              </a:lnSpc>
              <a:spcBef>
                <a:spcPts val="350"/>
              </a:spcBef>
              <a:buChar char="–"/>
              <a:tabLst>
                <a:tab pos="1294130" algn="l"/>
                <a:tab pos="1311275" algn="l"/>
              </a:tabLst>
            </a:pPr>
            <a:r>
              <a:rPr sz="2000" dirty="0">
                <a:latin typeface="Arial"/>
                <a:cs typeface="Arial"/>
              </a:rPr>
              <a:t>The corroboration (verification) that a peer </a:t>
            </a:r>
            <a:r>
              <a:rPr sz="2000" spc="-5" dirty="0">
                <a:latin typeface="Arial"/>
                <a:cs typeface="Arial"/>
              </a:rPr>
              <a:t>entity </a:t>
            </a:r>
            <a:r>
              <a:rPr sz="2000" dirty="0">
                <a:latin typeface="Arial"/>
                <a:cs typeface="Arial"/>
              </a:rPr>
              <a:t>(system) in</a:t>
            </a:r>
            <a:r>
              <a:rPr sz="2000" spc="-2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an</a:t>
            </a:r>
            <a:endParaRPr sz="2000">
              <a:latin typeface="Arial"/>
              <a:cs typeface="Arial"/>
            </a:endParaRPr>
          </a:p>
          <a:p>
            <a:pPr marL="1050925" algn="ctr">
              <a:lnSpc>
                <a:spcPts val="2315"/>
              </a:lnSpc>
            </a:pPr>
            <a:r>
              <a:rPr sz="2000" dirty="0">
                <a:latin typeface="Arial"/>
                <a:cs typeface="Arial"/>
              </a:rPr>
              <a:t>association (connection, session) is </a:t>
            </a:r>
            <a:r>
              <a:rPr sz="2000" spc="-5" dirty="0">
                <a:latin typeface="Arial"/>
                <a:cs typeface="Arial"/>
              </a:rPr>
              <a:t>the </a:t>
            </a:r>
            <a:r>
              <a:rPr sz="2000" dirty="0">
                <a:latin typeface="Arial"/>
                <a:cs typeface="Arial"/>
              </a:rPr>
              <a:t>one claimed</a:t>
            </a:r>
            <a:r>
              <a:rPr sz="2000" spc="-1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(X.800).</a:t>
            </a:r>
            <a:endParaRPr sz="2000">
              <a:latin typeface="Arial"/>
              <a:cs typeface="Arial"/>
            </a:endParaRPr>
          </a:p>
          <a:p>
            <a:pPr marL="909955" indent="-341630">
              <a:lnSpc>
                <a:spcPct val="100000"/>
              </a:lnSpc>
              <a:spcBef>
                <a:spcPts val="385"/>
              </a:spcBef>
              <a:buClr>
                <a:srgbClr val="000000"/>
              </a:buClr>
              <a:buChar char="•"/>
              <a:tabLst>
                <a:tab pos="909955" algn="l"/>
                <a:tab pos="910590" algn="l"/>
              </a:tabLst>
            </a:pP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Data origin authentication </a:t>
            </a:r>
            <a:r>
              <a:rPr sz="2400" dirty="0">
                <a:solidFill>
                  <a:srgbClr val="333399"/>
                </a:solidFill>
                <a:latin typeface="Arial"/>
                <a:cs typeface="Arial"/>
              </a:rPr>
              <a:t>(message</a:t>
            </a:r>
            <a:r>
              <a:rPr sz="2400" spc="6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authentication):</a:t>
            </a:r>
            <a:endParaRPr sz="2400">
              <a:latin typeface="Arial"/>
              <a:cs typeface="Arial"/>
            </a:endParaRPr>
          </a:p>
          <a:p>
            <a:pPr marL="1310640" marR="5080" lvl="1" indent="-285115">
              <a:lnSpc>
                <a:spcPts val="2230"/>
              </a:lnSpc>
              <a:spcBef>
                <a:spcPts val="565"/>
              </a:spcBef>
              <a:buChar char="–"/>
              <a:tabLst>
                <a:tab pos="1310640" algn="l"/>
                <a:tab pos="1311275" algn="l"/>
              </a:tabLst>
            </a:pPr>
            <a:r>
              <a:rPr sz="2000" dirty="0">
                <a:latin typeface="Arial"/>
                <a:cs typeface="Arial"/>
              </a:rPr>
              <a:t>The corroboration (verification) that the source of data</a:t>
            </a:r>
            <a:r>
              <a:rPr sz="2000" spc="-2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received  is as claimed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(X.800).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1252" y="5202935"/>
            <a:ext cx="967739" cy="874776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7911" y="4206240"/>
            <a:ext cx="1080516" cy="539496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141731" y="3023807"/>
            <a:ext cx="1047115" cy="732155"/>
            <a:chOff x="141731" y="3023807"/>
            <a:chExt cx="1047115" cy="732155"/>
          </a:xfrm>
        </p:grpSpPr>
        <p:sp>
          <p:nvSpPr>
            <p:cNvPr id="9" name="object 9"/>
            <p:cNvSpPr/>
            <p:nvPr/>
          </p:nvSpPr>
          <p:spPr>
            <a:xfrm>
              <a:off x="454535" y="3594917"/>
              <a:ext cx="421005" cy="133985"/>
            </a:xfrm>
            <a:custGeom>
              <a:avLst/>
              <a:gdLst/>
              <a:ahLst/>
              <a:cxnLst/>
              <a:rect l="l" t="t" r="r" b="b"/>
              <a:pathLst>
                <a:path w="421005" h="133985">
                  <a:moveTo>
                    <a:pt x="286331" y="0"/>
                  </a:moveTo>
                  <a:lnTo>
                    <a:pt x="133739" y="0"/>
                  </a:lnTo>
                  <a:lnTo>
                    <a:pt x="0" y="133377"/>
                  </a:lnTo>
                  <a:lnTo>
                    <a:pt x="420423" y="133377"/>
                  </a:lnTo>
                  <a:lnTo>
                    <a:pt x="286331" y="0"/>
                  </a:lnTo>
                  <a:close/>
                </a:path>
              </a:pathLst>
            </a:custGeom>
            <a:solidFill>
              <a:srgbClr val="B5B5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231940" y="3136290"/>
              <a:ext cx="865505" cy="459105"/>
            </a:xfrm>
            <a:custGeom>
              <a:avLst/>
              <a:gdLst/>
              <a:ahLst/>
              <a:cxnLst/>
              <a:rect l="l" t="t" r="r" b="b"/>
              <a:pathLst>
                <a:path w="865505" h="459104">
                  <a:moveTo>
                    <a:pt x="262648" y="0"/>
                  </a:moveTo>
                  <a:lnTo>
                    <a:pt x="0" y="0"/>
                  </a:lnTo>
                  <a:lnTo>
                    <a:pt x="0" y="458635"/>
                  </a:lnTo>
                  <a:lnTo>
                    <a:pt x="262648" y="458635"/>
                  </a:lnTo>
                  <a:lnTo>
                    <a:pt x="262648" y="0"/>
                  </a:lnTo>
                  <a:close/>
                </a:path>
                <a:path w="865505" h="459104">
                  <a:moveTo>
                    <a:pt x="525272" y="0"/>
                  </a:moveTo>
                  <a:lnTo>
                    <a:pt x="343458" y="0"/>
                  </a:lnTo>
                  <a:lnTo>
                    <a:pt x="343458" y="458635"/>
                  </a:lnTo>
                  <a:lnTo>
                    <a:pt x="525272" y="458635"/>
                  </a:lnTo>
                  <a:lnTo>
                    <a:pt x="525272" y="0"/>
                  </a:lnTo>
                  <a:close/>
                </a:path>
                <a:path w="865505" h="459104">
                  <a:moveTo>
                    <a:pt x="865238" y="0"/>
                  </a:moveTo>
                  <a:lnTo>
                    <a:pt x="606082" y="0"/>
                  </a:lnTo>
                  <a:lnTo>
                    <a:pt x="606082" y="458635"/>
                  </a:lnTo>
                  <a:lnTo>
                    <a:pt x="865238" y="458635"/>
                  </a:lnTo>
                  <a:lnTo>
                    <a:pt x="865238" y="0"/>
                  </a:lnTo>
                  <a:close/>
                </a:path>
              </a:pathLst>
            </a:custGeom>
            <a:solidFill>
              <a:srgbClr val="FF997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582009" y="3423230"/>
              <a:ext cx="52069" cy="163195"/>
            </a:xfrm>
            <a:custGeom>
              <a:avLst/>
              <a:gdLst/>
              <a:ahLst/>
              <a:cxnLst/>
              <a:rect l="l" t="t" r="r" b="b"/>
              <a:pathLst>
                <a:path w="52070" h="163195">
                  <a:moveTo>
                    <a:pt x="0" y="162979"/>
                  </a:moveTo>
                  <a:lnTo>
                    <a:pt x="51913" y="162979"/>
                  </a:lnTo>
                  <a:lnTo>
                    <a:pt x="51913" y="0"/>
                  </a:lnTo>
                  <a:lnTo>
                    <a:pt x="0" y="0"/>
                  </a:lnTo>
                  <a:lnTo>
                    <a:pt x="0" y="162979"/>
                  </a:lnTo>
                  <a:close/>
                </a:path>
              </a:pathLst>
            </a:custGeom>
            <a:solidFill>
              <a:srgbClr val="82D2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69832" y="3337226"/>
              <a:ext cx="192623" cy="248983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505383" y="3136290"/>
              <a:ext cx="287655" cy="459105"/>
            </a:xfrm>
            <a:custGeom>
              <a:avLst/>
              <a:gdLst/>
              <a:ahLst/>
              <a:cxnLst/>
              <a:rect l="l" t="t" r="r" b="b"/>
              <a:pathLst>
                <a:path w="287655" h="459104">
                  <a:moveTo>
                    <a:pt x="24384" y="0"/>
                  </a:moveTo>
                  <a:lnTo>
                    <a:pt x="0" y="0"/>
                  </a:lnTo>
                  <a:lnTo>
                    <a:pt x="0" y="458635"/>
                  </a:lnTo>
                  <a:lnTo>
                    <a:pt x="24384" y="458635"/>
                  </a:lnTo>
                  <a:lnTo>
                    <a:pt x="24384" y="0"/>
                  </a:lnTo>
                  <a:close/>
                </a:path>
                <a:path w="287655" h="459104">
                  <a:moveTo>
                    <a:pt x="287362" y="0"/>
                  </a:moveTo>
                  <a:lnTo>
                    <a:pt x="262978" y="0"/>
                  </a:lnTo>
                  <a:lnTo>
                    <a:pt x="262978" y="458635"/>
                  </a:lnTo>
                  <a:lnTo>
                    <a:pt x="287362" y="458635"/>
                  </a:lnTo>
                  <a:lnTo>
                    <a:pt x="287362" y="0"/>
                  </a:lnTo>
                  <a:close/>
                </a:path>
              </a:pathLst>
            </a:custGeom>
            <a:solidFill>
              <a:srgbClr val="B5B5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19060" y="3045393"/>
              <a:ext cx="891540" cy="88265"/>
            </a:xfrm>
            <a:custGeom>
              <a:avLst/>
              <a:gdLst/>
              <a:ahLst/>
              <a:cxnLst/>
              <a:rect l="l" t="t" r="r" b="b"/>
              <a:pathLst>
                <a:path w="891540" h="88264">
                  <a:moveTo>
                    <a:pt x="768754" y="0"/>
                  </a:moveTo>
                  <a:lnTo>
                    <a:pt x="122959" y="0"/>
                  </a:lnTo>
                  <a:lnTo>
                    <a:pt x="0" y="88109"/>
                  </a:lnTo>
                  <a:lnTo>
                    <a:pt x="891375" y="88109"/>
                  </a:lnTo>
                  <a:lnTo>
                    <a:pt x="768754" y="0"/>
                  </a:lnTo>
                  <a:close/>
                </a:path>
              </a:pathLst>
            </a:custGeom>
            <a:solidFill>
              <a:srgbClr val="0CC1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41732" y="3023819"/>
              <a:ext cx="1047115" cy="594995"/>
            </a:xfrm>
            <a:custGeom>
              <a:avLst/>
              <a:gdLst/>
              <a:ahLst/>
              <a:cxnLst/>
              <a:rect l="l" t="t" r="r" b="b"/>
              <a:pathLst>
                <a:path w="1047115" h="594995">
                  <a:moveTo>
                    <a:pt x="1046734" y="136486"/>
                  </a:moveTo>
                  <a:lnTo>
                    <a:pt x="931075" y="49847"/>
                  </a:lnTo>
                  <a:lnTo>
                    <a:pt x="931075" y="136486"/>
                  </a:lnTo>
                  <a:lnTo>
                    <a:pt x="931075" y="546722"/>
                  </a:lnTo>
                  <a:lnTo>
                    <a:pt x="717550" y="546722"/>
                  </a:lnTo>
                  <a:lnTo>
                    <a:pt x="717550" y="136486"/>
                  </a:lnTo>
                  <a:lnTo>
                    <a:pt x="931075" y="136486"/>
                  </a:lnTo>
                  <a:lnTo>
                    <a:pt x="931075" y="49847"/>
                  </a:lnTo>
                  <a:lnTo>
                    <a:pt x="907135" y="31915"/>
                  </a:lnTo>
                  <a:lnTo>
                    <a:pt x="907135" y="91224"/>
                  </a:lnTo>
                  <a:lnTo>
                    <a:pt x="671918" y="91224"/>
                  </a:lnTo>
                  <a:lnTo>
                    <a:pt x="671918" y="136486"/>
                  </a:lnTo>
                  <a:lnTo>
                    <a:pt x="671918" y="546722"/>
                  </a:lnTo>
                  <a:lnTo>
                    <a:pt x="636371" y="546722"/>
                  </a:lnTo>
                  <a:lnTo>
                    <a:pt x="636371" y="136486"/>
                  </a:lnTo>
                  <a:lnTo>
                    <a:pt x="671918" y="136486"/>
                  </a:lnTo>
                  <a:lnTo>
                    <a:pt x="671918" y="91224"/>
                  </a:lnTo>
                  <a:lnTo>
                    <a:pt x="590740" y="91224"/>
                  </a:lnTo>
                  <a:lnTo>
                    <a:pt x="590740" y="136486"/>
                  </a:lnTo>
                  <a:lnTo>
                    <a:pt x="590740" y="546722"/>
                  </a:lnTo>
                  <a:lnTo>
                    <a:pt x="455612" y="546722"/>
                  </a:lnTo>
                  <a:lnTo>
                    <a:pt x="455612" y="136486"/>
                  </a:lnTo>
                  <a:lnTo>
                    <a:pt x="590740" y="136486"/>
                  </a:lnTo>
                  <a:lnTo>
                    <a:pt x="590740" y="91224"/>
                  </a:lnTo>
                  <a:lnTo>
                    <a:pt x="409981" y="91224"/>
                  </a:lnTo>
                  <a:lnTo>
                    <a:pt x="409981" y="136486"/>
                  </a:lnTo>
                  <a:lnTo>
                    <a:pt x="409981" y="546722"/>
                  </a:lnTo>
                  <a:lnTo>
                    <a:pt x="374459" y="546722"/>
                  </a:lnTo>
                  <a:lnTo>
                    <a:pt x="374459" y="136486"/>
                  </a:lnTo>
                  <a:lnTo>
                    <a:pt x="409981" y="136486"/>
                  </a:lnTo>
                  <a:lnTo>
                    <a:pt x="409981" y="91224"/>
                  </a:lnTo>
                  <a:lnTo>
                    <a:pt x="328828" y="91224"/>
                  </a:lnTo>
                  <a:lnTo>
                    <a:pt x="328828" y="136486"/>
                  </a:lnTo>
                  <a:lnTo>
                    <a:pt x="328828" y="546722"/>
                  </a:lnTo>
                  <a:lnTo>
                    <a:pt x="112496" y="546722"/>
                  </a:lnTo>
                  <a:lnTo>
                    <a:pt x="112496" y="136486"/>
                  </a:lnTo>
                  <a:lnTo>
                    <a:pt x="328828" y="136486"/>
                  </a:lnTo>
                  <a:lnTo>
                    <a:pt x="328828" y="91224"/>
                  </a:lnTo>
                  <a:lnTo>
                    <a:pt x="137947" y="91224"/>
                  </a:lnTo>
                  <a:lnTo>
                    <a:pt x="205854" y="45262"/>
                  </a:lnTo>
                  <a:lnTo>
                    <a:pt x="843280" y="45262"/>
                  </a:lnTo>
                  <a:lnTo>
                    <a:pt x="907135" y="91224"/>
                  </a:lnTo>
                  <a:lnTo>
                    <a:pt x="907135" y="31915"/>
                  </a:lnTo>
                  <a:lnTo>
                    <a:pt x="864552" y="0"/>
                  </a:lnTo>
                  <a:lnTo>
                    <a:pt x="181813" y="0"/>
                  </a:lnTo>
                  <a:lnTo>
                    <a:pt x="0" y="136486"/>
                  </a:lnTo>
                  <a:lnTo>
                    <a:pt x="66878" y="136486"/>
                  </a:lnTo>
                  <a:lnTo>
                    <a:pt x="66878" y="546722"/>
                  </a:lnTo>
                  <a:lnTo>
                    <a:pt x="0" y="546722"/>
                  </a:lnTo>
                  <a:lnTo>
                    <a:pt x="0" y="594779"/>
                  </a:lnTo>
                  <a:lnTo>
                    <a:pt x="1046734" y="594779"/>
                  </a:lnTo>
                  <a:lnTo>
                    <a:pt x="1046734" y="546722"/>
                  </a:lnTo>
                  <a:lnTo>
                    <a:pt x="976706" y="546722"/>
                  </a:lnTo>
                  <a:lnTo>
                    <a:pt x="976706" y="136486"/>
                  </a:lnTo>
                  <a:lnTo>
                    <a:pt x="1046734" y="13648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53096" y="3307277"/>
              <a:ext cx="225712" cy="287640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297421" y="3205924"/>
              <a:ext cx="733425" cy="549910"/>
            </a:xfrm>
            <a:custGeom>
              <a:avLst/>
              <a:gdLst/>
              <a:ahLst/>
              <a:cxnLst/>
              <a:rect l="l" t="t" r="r" b="b"/>
              <a:pathLst>
                <a:path w="733425" h="549910">
                  <a:moveTo>
                    <a:pt x="44589" y="191897"/>
                  </a:moveTo>
                  <a:lnTo>
                    <a:pt x="0" y="191897"/>
                  </a:lnTo>
                  <a:lnTo>
                    <a:pt x="0" y="283133"/>
                  </a:lnTo>
                  <a:lnTo>
                    <a:pt x="44589" y="283133"/>
                  </a:lnTo>
                  <a:lnTo>
                    <a:pt x="44589" y="191897"/>
                  </a:lnTo>
                  <a:close/>
                </a:path>
                <a:path w="733425" h="549910">
                  <a:moveTo>
                    <a:pt x="44589" y="12"/>
                  </a:moveTo>
                  <a:lnTo>
                    <a:pt x="0" y="12"/>
                  </a:lnTo>
                  <a:lnTo>
                    <a:pt x="0" y="91262"/>
                  </a:lnTo>
                  <a:lnTo>
                    <a:pt x="44589" y="91262"/>
                  </a:lnTo>
                  <a:lnTo>
                    <a:pt x="44589" y="12"/>
                  </a:lnTo>
                  <a:close/>
                </a:path>
                <a:path w="733425" h="549910">
                  <a:moveTo>
                    <a:pt x="130632" y="191897"/>
                  </a:moveTo>
                  <a:lnTo>
                    <a:pt x="85699" y="191897"/>
                  </a:lnTo>
                  <a:lnTo>
                    <a:pt x="85699" y="283133"/>
                  </a:lnTo>
                  <a:lnTo>
                    <a:pt x="130632" y="283133"/>
                  </a:lnTo>
                  <a:lnTo>
                    <a:pt x="130632" y="191897"/>
                  </a:lnTo>
                  <a:close/>
                </a:path>
                <a:path w="733425" h="549910">
                  <a:moveTo>
                    <a:pt x="130632" y="12"/>
                  </a:moveTo>
                  <a:lnTo>
                    <a:pt x="85699" y="12"/>
                  </a:lnTo>
                  <a:lnTo>
                    <a:pt x="85699" y="91262"/>
                  </a:lnTo>
                  <a:lnTo>
                    <a:pt x="130632" y="91262"/>
                  </a:lnTo>
                  <a:lnTo>
                    <a:pt x="130632" y="12"/>
                  </a:lnTo>
                  <a:close/>
                </a:path>
                <a:path w="733425" h="549910">
                  <a:moveTo>
                    <a:pt x="384924" y="0"/>
                  </a:moveTo>
                  <a:lnTo>
                    <a:pt x="350431" y="0"/>
                  </a:lnTo>
                  <a:lnTo>
                    <a:pt x="350431" y="77647"/>
                  </a:lnTo>
                  <a:lnTo>
                    <a:pt x="384924" y="77647"/>
                  </a:lnTo>
                  <a:lnTo>
                    <a:pt x="384924" y="0"/>
                  </a:lnTo>
                  <a:close/>
                </a:path>
                <a:path w="733425" h="549910">
                  <a:moveTo>
                    <a:pt x="636739" y="549541"/>
                  </a:moveTo>
                  <a:lnTo>
                    <a:pt x="473379" y="386219"/>
                  </a:lnTo>
                  <a:lnTo>
                    <a:pt x="438556" y="412673"/>
                  </a:lnTo>
                  <a:lnTo>
                    <a:pt x="529818" y="503567"/>
                  </a:lnTo>
                  <a:lnTo>
                    <a:pt x="207962" y="503567"/>
                  </a:lnTo>
                  <a:lnTo>
                    <a:pt x="299224" y="412673"/>
                  </a:lnTo>
                  <a:lnTo>
                    <a:pt x="264375" y="386219"/>
                  </a:lnTo>
                  <a:lnTo>
                    <a:pt x="101015" y="549541"/>
                  </a:lnTo>
                  <a:lnTo>
                    <a:pt x="636739" y="549541"/>
                  </a:lnTo>
                  <a:close/>
                </a:path>
                <a:path w="733425" h="549910">
                  <a:moveTo>
                    <a:pt x="646861" y="191897"/>
                  </a:moveTo>
                  <a:lnTo>
                    <a:pt x="602615" y="191897"/>
                  </a:lnTo>
                  <a:lnTo>
                    <a:pt x="602615" y="283133"/>
                  </a:lnTo>
                  <a:lnTo>
                    <a:pt x="646861" y="283133"/>
                  </a:lnTo>
                  <a:lnTo>
                    <a:pt x="646861" y="191897"/>
                  </a:lnTo>
                  <a:close/>
                </a:path>
                <a:path w="733425" h="549910">
                  <a:moveTo>
                    <a:pt x="646861" y="12"/>
                  </a:moveTo>
                  <a:lnTo>
                    <a:pt x="602615" y="12"/>
                  </a:lnTo>
                  <a:lnTo>
                    <a:pt x="602615" y="91262"/>
                  </a:lnTo>
                  <a:lnTo>
                    <a:pt x="646861" y="91262"/>
                  </a:lnTo>
                  <a:lnTo>
                    <a:pt x="646861" y="12"/>
                  </a:lnTo>
                  <a:close/>
                </a:path>
                <a:path w="733425" h="549910">
                  <a:moveTo>
                    <a:pt x="733234" y="191897"/>
                  </a:moveTo>
                  <a:lnTo>
                    <a:pt x="687946" y="191897"/>
                  </a:lnTo>
                  <a:lnTo>
                    <a:pt x="687946" y="283133"/>
                  </a:lnTo>
                  <a:lnTo>
                    <a:pt x="733234" y="283133"/>
                  </a:lnTo>
                  <a:lnTo>
                    <a:pt x="733234" y="191897"/>
                  </a:lnTo>
                  <a:close/>
                </a:path>
                <a:path w="733425" h="549910">
                  <a:moveTo>
                    <a:pt x="733234" y="12"/>
                  </a:moveTo>
                  <a:lnTo>
                    <a:pt x="687946" y="12"/>
                  </a:lnTo>
                  <a:lnTo>
                    <a:pt x="687946" y="91262"/>
                  </a:lnTo>
                  <a:lnTo>
                    <a:pt x="733234" y="91262"/>
                  </a:lnTo>
                  <a:lnTo>
                    <a:pt x="733234" y="1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Slayt Numarası Yer Tutucusu 20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29</a:t>
            </a:fld>
            <a:endParaRPr lang="tr-TR" dirty="0"/>
          </a:p>
        </p:txBody>
      </p:sp>
      <p:sp>
        <p:nvSpPr>
          <p:cNvPr id="22" name="Altbilgi Yer Tutucusu 21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7589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Certifications for </a:t>
            </a:r>
            <a:r>
              <a:rPr spc="-10" dirty="0"/>
              <a:t>IS</a:t>
            </a:r>
            <a:r>
              <a:rPr spc="-95" dirty="0"/>
              <a:t> </a:t>
            </a:r>
            <a:r>
              <a:rPr dirty="0"/>
              <a:t>Professionals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87476" y="1546174"/>
            <a:ext cx="8258809" cy="377507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Many different </a:t>
            </a:r>
            <a:r>
              <a:rPr sz="2400" dirty="0">
                <a:latin typeface="Arial"/>
                <a:cs typeface="Arial"/>
              </a:rPr>
              <a:t>types of </a:t>
            </a:r>
            <a:r>
              <a:rPr sz="2400" spc="-5" dirty="0">
                <a:latin typeface="Arial"/>
                <a:cs typeface="Arial"/>
              </a:rPr>
              <a:t>certifications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available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vendor neutral or vendor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specific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from non-profit organisations or commercial for-profit</a:t>
            </a:r>
            <a:r>
              <a:rPr sz="2000" spc="-2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organisations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8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Certification gives assurance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knowledge and</a:t>
            </a:r>
            <a:r>
              <a:rPr sz="2400" spc="1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skills,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needed in job</a:t>
            </a:r>
            <a:r>
              <a:rPr sz="2000" spc="-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functions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gives credibility </a:t>
            </a:r>
            <a:r>
              <a:rPr sz="2000" spc="-5" dirty="0">
                <a:latin typeface="Arial"/>
                <a:cs typeface="Arial"/>
              </a:rPr>
              <a:t>for </a:t>
            </a:r>
            <a:r>
              <a:rPr sz="2000" dirty="0">
                <a:latin typeface="Arial"/>
                <a:cs typeface="Arial"/>
              </a:rPr>
              <a:t>consultants, applying </a:t>
            </a:r>
            <a:r>
              <a:rPr sz="2000" spc="-5" dirty="0">
                <a:latin typeface="Arial"/>
                <a:cs typeface="Arial"/>
              </a:rPr>
              <a:t>for </a:t>
            </a:r>
            <a:r>
              <a:rPr sz="2000" dirty="0">
                <a:latin typeface="Arial"/>
                <a:cs typeface="Arial"/>
              </a:rPr>
              <a:t>jobs, for</a:t>
            </a:r>
            <a:r>
              <a:rPr sz="2000" spc="-1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promotion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Sometimes</a:t>
            </a:r>
            <a:r>
              <a:rPr sz="2400" spc="-5" dirty="0">
                <a:latin typeface="Arial"/>
                <a:cs typeface="Arial"/>
              </a:rPr>
              <a:t> required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US Government IT Security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jobs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Knowledge domains </a:t>
            </a:r>
            <a:r>
              <a:rPr sz="2400" dirty="0">
                <a:latin typeface="Arial"/>
                <a:cs typeface="Arial"/>
              </a:rPr>
              <a:t>reflect current </a:t>
            </a:r>
            <a:r>
              <a:rPr sz="2400" spc="-5" dirty="0">
                <a:latin typeface="Arial"/>
                <a:cs typeface="Arial"/>
              </a:rPr>
              <a:t>topics in </a:t>
            </a:r>
            <a:r>
              <a:rPr sz="2400" dirty="0">
                <a:latin typeface="Arial"/>
                <a:cs typeface="Arial"/>
              </a:rPr>
              <a:t>IT</a:t>
            </a:r>
            <a:r>
              <a:rPr sz="2400" spc="5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Security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Generally kept</a:t>
            </a:r>
            <a:r>
              <a:rPr sz="2000" spc="-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up-to-date</a:t>
            </a:r>
            <a:endParaRPr sz="2000">
              <a:latin typeface="Arial"/>
              <a:cs typeface="Arial"/>
            </a:endParaRPr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3</a:t>
            </a:fld>
            <a:endParaRPr lang="tr-TR" dirty="0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4914" y="201929"/>
            <a:ext cx="56927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Taxonomy </a:t>
            </a:r>
            <a:r>
              <a:rPr dirty="0"/>
              <a:t>of</a:t>
            </a:r>
            <a:r>
              <a:rPr spc="-65" dirty="0"/>
              <a:t> </a:t>
            </a:r>
            <a:r>
              <a:rPr dirty="0"/>
              <a:t>Authentication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643628" y="1126236"/>
            <a:ext cx="2234565" cy="789940"/>
          </a:xfrm>
          <a:prstGeom prst="rect">
            <a:avLst/>
          </a:prstGeom>
          <a:solidFill>
            <a:srgbClr val="AAE1C9"/>
          </a:solidFill>
          <a:ln w="9144">
            <a:solidFill>
              <a:srgbClr val="000000"/>
            </a:solidFill>
          </a:ln>
        </p:spPr>
        <p:txBody>
          <a:bodyPr vert="horz" wrap="square" lIns="0" tIns="204470" rIns="0" bIns="0" rtlCol="0">
            <a:spAutoFit/>
          </a:bodyPr>
          <a:lstStyle/>
          <a:p>
            <a:pPr marL="151765">
              <a:lnSpc>
                <a:spcPct val="100000"/>
              </a:lnSpc>
              <a:spcBef>
                <a:spcPts val="1610"/>
              </a:spcBef>
            </a:pPr>
            <a:r>
              <a:rPr sz="2400" spc="-5" dirty="0">
                <a:latin typeface="Arial"/>
                <a:cs typeface="Arial"/>
              </a:rPr>
              <a:t>Authentication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781045" y="2252217"/>
            <a:ext cx="2245360" cy="807085"/>
            <a:chOff x="2781045" y="2252217"/>
            <a:chExt cx="2245360" cy="807085"/>
          </a:xfrm>
        </p:grpSpPr>
        <p:sp>
          <p:nvSpPr>
            <p:cNvPr id="5" name="object 5"/>
            <p:cNvSpPr/>
            <p:nvPr/>
          </p:nvSpPr>
          <p:spPr>
            <a:xfrm>
              <a:off x="2787395" y="2258567"/>
              <a:ext cx="2232660" cy="794385"/>
            </a:xfrm>
            <a:custGeom>
              <a:avLst/>
              <a:gdLst/>
              <a:ahLst/>
              <a:cxnLst/>
              <a:rect l="l" t="t" r="r" b="b"/>
              <a:pathLst>
                <a:path w="2232660" h="794385">
                  <a:moveTo>
                    <a:pt x="2232660" y="0"/>
                  </a:moveTo>
                  <a:lnTo>
                    <a:pt x="0" y="0"/>
                  </a:lnTo>
                  <a:lnTo>
                    <a:pt x="0" y="794003"/>
                  </a:lnTo>
                  <a:lnTo>
                    <a:pt x="2232660" y="794003"/>
                  </a:lnTo>
                  <a:lnTo>
                    <a:pt x="2232660" y="0"/>
                  </a:lnTo>
                  <a:close/>
                </a:path>
              </a:pathLst>
            </a:custGeom>
            <a:solidFill>
              <a:srgbClr val="AAE1C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787395" y="2258567"/>
              <a:ext cx="2232660" cy="794385"/>
            </a:xfrm>
            <a:custGeom>
              <a:avLst/>
              <a:gdLst/>
              <a:ahLst/>
              <a:cxnLst/>
              <a:rect l="l" t="t" r="r" b="b"/>
              <a:pathLst>
                <a:path w="2232660" h="794385">
                  <a:moveTo>
                    <a:pt x="0" y="794003"/>
                  </a:moveTo>
                  <a:lnTo>
                    <a:pt x="2232660" y="794003"/>
                  </a:lnTo>
                  <a:lnTo>
                    <a:pt x="2232660" y="0"/>
                  </a:lnTo>
                  <a:lnTo>
                    <a:pt x="0" y="0"/>
                  </a:lnTo>
                  <a:lnTo>
                    <a:pt x="0" y="794003"/>
                  </a:lnTo>
                  <a:close/>
                </a:path>
              </a:pathLst>
            </a:custGeom>
            <a:ln w="1219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2926842" y="2270252"/>
            <a:ext cx="195580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583565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Entity  </a:t>
            </a:r>
            <a:r>
              <a:rPr sz="2400" dirty="0">
                <a:latin typeface="Arial"/>
                <a:cs typeface="Arial"/>
              </a:rPr>
              <a:t>A</a:t>
            </a:r>
            <a:r>
              <a:rPr sz="2400" spc="-10" dirty="0">
                <a:latin typeface="Arial"/>
                <a:cs typeface="Arial"/>
              </a:rPr>
              <a:t>u</a:t>
            </a:r>
            <a:r>
              <a:rPr sz="2400" dirty="0">
                <a:latin typeface="Arial"/>
                <a:cs typeface="Arial"/>
              </a:rPr>
              <a:t>thent</a:t>
            </a:r>
            <a:r>
              <a:rPr sz="2400" spc="-10" dirty="0">
                <a:latin typeface="Arial"/>
                <a:cs typeface="Arial"/>
              </a:rPr>
              <a:t>i</a:t>
            </a:r>
            <a:r>
              <a:rPr sz="2400" dirty="0">
                <a:latin typeface="Arial"/>
                <a:cs typeface="Arial"/>
              </a:rPr>
              <a:t>cati</a:t>
            </a:r>
            <a:r>
              <a:rPr sz="2400" spc="-10" dirty="0">
                <a:latin typeface="Arial"/>
                <a:cs typeface="Arial"/>
              </a:rPr>
              <a:t>o</a:t>
            </a:r>
            <a:r>
              <a:rPr sz="2400" dirty="0">
                <a:latin typeface="Arial"/>
                <a:cs typeface="Arial"/>
              </a:rPr>
              <a:t>n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484377" y="4564126"/>
            <a:ext cx="2174240" cy="805180"/>
            <a:chOff x="484377" y="4564126"/>
            <a:chExt cx="2174240" cy="805180"/>
          </a:xfrm>
        </p:grpSpPr>
        <p:sp>
          <p:nvSpPr>
            <p:cNvPr id="9" name="object 9"/>
            <p:cNvSpPr/>
            <p:nvPr/>
          </p:nvSpPr>
          <p:spPr>
            <a:xfrm>
              <a:off x="490727" y="4570476"/>
              <a:ext cx="2161540" cy="792480"/>
            </a:xfrm>
            <a:custGeom>
              <a:avLst/>
              <a:gdLst/>
              <a:ahLst/>
              <a:cxnLst/>
              <a:rect l="l" t="t" r="r" b="b"/>
              <a:pathLst>
                <a:path w="2161540" h="792479">
                  <a:moveTo>
                    <a:pt x="2161032" y="0"/>
                  </a:moveTo>
                  <a:lnTo>
                    <a:pt x="0" y="0"/>
                  </a:lnTo>
                  <a:lnTo>
                    <a:pt x="0" y="792480"/>
                  </a:lnTo>
                  <a:lnTo>
                    <a:pt x="2161032" y="792480"/>
                  </a:lnTo>
                  <a:lnTo>
                    <a:pt x="2161032" y="0"/>
                  </a:lnTo>
                  <a:close/>
                </a:path>
              </a:pathLst>
            </a:custGeom>
            <a:solidFill>
              <a:srgbClr val="AAE1C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90727" y="4570476"/>
              <a:ext cx="2161540" cy="792480"/>
            </a:xfrm>
            <a:custGeom>
              <a:avLst/>
              <a:gdLst/>
              <a:ahLst/>
              <a:cxnLst/>
              <a:rect l="l" t="t" r="r" b="b"/>
              <a:pathLst>
                <a:path w="2161540" h="792479">
                  <a:moveTo>
                    <a:pt x="0" y="792480"/>
                  </a:moveTo>
                  <a:lnTo>
                    <a:pt x="2161032" y="792480"/>
                  </a:lnTo>
                  <a:lnTo>
                    <a:pt x="2161032" y="0"/>
                  </a:lnTo>
                  <a:lnTo>
                    <a:pt x="0" y="0"/>
                  </a:lnTo>
                  <a:lnTo>
                    <a:pt x="0" y="792480"/>
                  </a:lnTo>
                  <a:close/>
                </a:path>
              </a:pathLst>
            </a:custGeom>
            <a:ln w="1219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592937" y="4580966"/>
            <a:ext cx="195516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User</a:t>
            </a:r>
            <a:endParaRPr sz="24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2400" spc="-5" dirty="0">
                <a:latin typeface="Arial"/>
                <a:cs typeface="Arial"/>
              </a:rPr>
              <a:t>Authentication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2813050" y="4564126"/>
            <a:ext cx="2174240" cy="805180"/>
            <a:chOff x="2813050" y="4564126"/>
            <a:chExt cx="2174240" cy="805180"/>
          </a:xfrm>
        </p:grpSpPr>
        <p:sp>
          <p:nvSpPr>
            <p:cNvPr id="13" name="object 13"/>
            <p:cNvSpPr/>
            <p:nvPr/>
          </p:nvSpPr>
          <p:spPr>
            <a:xfrm>
              <a:off x="2819400" y="4570476"/>
              <a:ext cx="2161540" cy="792480"/>
            </a:xfrm>
            <a:custGeom>
              <a:avLst/>
              <a:gdLst/>
              <a:ahLst/>
              <a:cxnLst/>
              <a:rect l="l" t="t" r="r" b="b"/>
              <a:pathLst>
                <a:path w="2161540" h="792479">
                  <a:moveTo>
                    <a:pt x="2161031" y="0"/>
                  </a:moveTo>
                  <a:lnTo>
                    <a:pt x="0" y="0"/>
                  </a:lnTo>
                  <a:lnTo>
                    <a:pt x="0" y="792480"/>
                  </a:lnTo>
                  <a:lnTo>
                    <a:pt x="2161031" y="792480"/>
                  </a:lnTo>
                  <a:lnTo>
                    <a:pt x="2161031" y="0"/>
                  </a:lnTo>
                  <a:close/>
                </a:path>
              </a:pathLst>
            </a:custGeom>
            <a:solidFill>
              <a:srgbClr val="AAE1C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819400" y="4570476"/>
              <a:ext cx="2161540" cy="792480"/>
            </a:xfrm>
            <a:custGeom>
              <a:avLst/>
              <a:gdLst/>
              <a:ahLst/>
              <a:cxnLst/>
              <a:rect l="l" t="t" r="r" b="b"/>
              <a:pathLst>
                <a:path w="2161540" h="792479">
                  <a:moveTo>
                    <a:pt x="0" y="792480"/>
                  </a:moveTo>
                  <a:lnTo>
                    <a:pt x="2161031" y="792480"/>
                  </a:lnTo>
                  <a:lnTo>
                    <a:pt x="2161031" y="0"/>
                  </a:lnTo>
                  <a:lnTo>
                    <a:pt x="0" y="0"/>
                  </a:lnTo>
                  <a:lnTo>
                    <a:pt x="0" y="792480"/>
                  </a:lnTo>
                  <a:close/>
                </a:path>
              </a:pathLst>
            </a:custGeom>
            <a:ln w="1219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2922270" y="4580966"/>
            <a:ext cx="195516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Organisation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400" spc="-5" dirty="0">
                <a:latin typeface="Arial"/>
                <a:cs typeface="Arial"/>
              </a:rPr>
              <a:t>Authentication</a:t>
            </a:r>
            <a:endParaRPr sz="240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6573011" y="2258567"/>
            <a:ext cx="2231390" cy="794385"/>
          </a:xfrm>
          <a:custGeom>
            <a:avLst/>
            <a:gdLst/>
            <a:ahLst/>
            <a:cxnLst/>
            <a:rect l="l" t="t" r="r" b="b"/>
            <a:pathLst>
              <a:path w="2231390" h="794385">
                <a:moveTo>
                  <a:pt x="2231136" y="0"/>
                </a:moveTo>
                <a:lnTo>
                  <a:pt x="0" y="0"/>
                </a:lnTo>
                <a:lnTo>
                  <a:pt x="0" y="794003"/>
                </a:lnTo>
                <a:lnTo>
                  <a:pt x="2231136" y="794003"/>
                </a:lnTo>
                <a:lnTo>
                  <a:pt x="2231136" y="0"/>
                </a:lnTo>
                <a:close/>
              </a:path>
            </a:pathLst>
          </a:custGeom>
          <a:solidFill>
            <a:srgbClr val="AAE1C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573011" y="2258567"/>
            <a:ext cx="2231390" cy="794385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24130" rIns="0" bIns="0" rtlCol="0">
            <a:spAutoFit/>
          </a:bodyPr>
          <a:lstStyle/>
          <a:p>
            <a:pPr marL="151765" marR="141605" indent="642620">
              <a:lnSpc>
                <a:spcPct val="100000"/>
              </a:lnSpc>
              <a:spcBef>
                <a:spcPts val="190"/>
              </a:spcBef>
            </a:pPr>
            <a:r>
              <a:rPr sz="2400" spc="-5" dirty="0">
                <a:latin typeface="Arial"/>
                <a:cs typeface="Arial"/>
              </a:rPr>
              <a:t>Data  </a:t>
            </a:r>
            <a:r>
              <a:rPr sz="2400" dirty="0">
                <a:latin typeface="Arial"/>
                <a:cs typeface="Arial"/>
              </a:rPr>
              <a:t>A</a:t>
            </a:r>
            <a:r>
              <a:rPr sz="2400" spc="-10" dirty="0">
                <a:latin typeface="Arial"/>
                <a:cs typeface="Arial"/>
              </a:rPr>
              <a:t>u</a:t>
            </a:r>
            <a:r>
              <a:rPr sz="2400" dirty="0">
                <a:latin typeface="Arial"/>
                <a:cs typeface="Arial"/>
              </a:rPr>
              <a:t>thent</a:t>
            </a:r>
            <a:r>
              <a:rPr sz="2400" spc="-10" dirty="0">
                <a:latin typeface="Arial"/>
                <a:cs typeface="Arial"/>
              </a:rPr>
              <a:t>i</a:t>
            </a:r>
            <a:r>
              <a:rPr sz="2400" dirty="0">
                <a:latin typeface="Arial"/>
                <a:cs typeface="Arial"/>
              </a:rPr>
              <a:t>cati</a:t>
            </a:r>
            <a:r>
              <a:rPr sz="2400" spc="-10" dirty="0">
                <a:latin typeface="Arial"/>
                <a:cs typeface="Arial"/>
              </a:rPr>
              <a:t>o</a:t>
            </a:r>
            <a:r>
              <a:rPr sz="2400" dirty="0">
                <a:latin typeface="Arial"/>
                <a:cs typeface="Arial"/>
              </a:rPr>
              <a:t>n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1564894" y="1919985"/>
            <a:ext cx="5715635" cy="3450590"/>
            <a:chOff x="1564894" y="1919985"/>
            <a:chExt cx="5715635" cy="3450590"/>
          </a:xfrm>
        </p:grpSpPr>
        <p:sp>
          <p:nvSpPr>
            <p:cNvPr id="19" name="object 19"/>
            <p:cNvSpPr/>
            <p:nvPr/>
          </p:nvSpPr>
          <p:spPr>
            <a:xfrm>
              <a:off x="1571244" y="1926335"/>
              <a:ext cx="3151505" cy="2644140"/>
            </a:xfrm>
            <a:custGeom>
              <a:avLst/>
              <a:gdLst/>
              <a:ahLst/>
              <a:cxnLst/>
              <a:rect l="l" t="t" r="r" b="b"/>
              <a:pathLst>
                <a:path w="3151504" h="2644140">
                  <a:moveTo>
                    <a:pt x="3151123" y="0"/>
                  </a:moveTo>
                  <a:lnTo>
                    <a:pt x="2668523" y="333375"/>
                  </a:lnTo>
                </a:path>
                <a:path w="3151504" h="2644140">
                  <a:moveTo>
                    <a:pt x="1331976" y="1124712"/>
                  </a:moveTo>
                  <a:lnTo>
                    <a:pt x="0" y="2644013"/>
                  </a:lnTo>
                </a:path>
                <a:path w="3151504" h="2644140">
                  <a:moveTo>
                    <a:pt x="2331847" y="1126236"/>
                  </a:moveTo>
                  <a:lnTo>
                    <a:pt x="2328672" y="2643886"/>
                  </a:lnTo>
                </a:path>
              </a:pathLst>
            </a:custGeom>
            <a:ln w="1219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3008371" y="4449285"/>
              <a:ext cx="553085" cy="175260"/>
            </a:xfrm>
            <a:custGeom>
              <a:avLst/>
              <a:gdLst/>
              <a:ahLst/>
              <a:cxnLst/>
              <a:rect l="l" t="t" r="r" b="b"/>
              <a:pathLst>
                <a:path w="553085" h="175260">
                  <a:moveTo>
                    <a:pt x="376654" y="0"/>
                  </a:moveTo>
                  <a:lnTo>
                    <a:pt x="175926" y="0"/>
                  </a:lnTo>
                  <a:lnTo>
                    <a:pt x="0" y="175028"/>
                  </a:lnTo>
                  <a:lnTo>
                    <a:pt x="553045" y="175028"/>
                  </a:lnTo>
                  <a:lnTo>
                    <a:pt x="376654" y="0"/>
                  </a:lnTo>
                  <a:close/>
                </a:path>
              </a:pathLst>
            </a:custGeom>
            <a:solidFill>
              <a:srgbClr val="B5B5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2744889" y="3847439"/>
              <a:ext cx="1076960" cy="570230"/>
            </a:xfrm>
            <a:custGeom>
              <a:avLst/>
              <a:gdLst/>
              <a:ahLst/>
              <a:cxnLst/>
              <a:rect l="l" t="t" r="r" b="b"/>
              <a:pathLst>
                <a:path w="1076960" h="570229">
                  <a:moveTo>
                    <a:pt x="284568" y="0"/>
                  </a:moveTo>
                  <a:lnTo>
                    <a:pt x="0" y="0"/>
                  </a:lnTo>
                  <a:lnTo>
                    <a:pt x="0" y="569861"/>
                  </a:lnTo>
                  <a:lnTo>
                    <a:pt x="284568" y="569861"/>
                  </a:lnTo>
                  <a:lnTo>
                    <a:pt x="284568" y="0"/>
                  </a:lnTo>
                  <a:close/>
                </a:path>
                <a:path w="1076960" h="570229">
                  <a:moveTo>
                    <a:pt x="661644" y="0"/>
                  </a:moveTo>
                  <a:lnTo>
                    <a:pt x="422478" y="0"/>
                  </a:lnTo>
                  <a:lnTo>
                    <a:pt x="422478" y="569861"/>
                  </a:lnTo>
                  <a:lnTo>
                    <a:pt x="661644" y="569861"/>
                  </a:lnTo>
                  <a:lnTo>
                    <a:pt x="661644" y="0"/>
                  </a:lnTo>
                  <a:close/>
                </a:path>
                <a:path w="1076960" h="570229">
                  <a:moveTo>
                    <a:pt x="1076794" y="0"/>
                  </a:moveTo>
                  <a:lnTo>
                    <a:pt x="795909" y="0"/>
                  </a:lnTo>
                  <a:lnTo>
                    <a:pt x="795909" y="569861"/>
                  </a:lnTo>
                  <a:lnTo>
                    <a:pt x="1076794" y="569861"/>
                  </a:lnTo>
                  <a:lnTo>
                    <a:pt x="1076794" y="0"/>
                  </a:lnTo>
                  <a:close/>
                </a:path>
              </a:pathLst>
            </a:custGeom>
            <a:solidFill>
              <a:srgbClr val="FF997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3176057" y="4223983"/>
              <a:ext cx="68580" cy="193675"/>
            </a:xfrm>
            <a:custGeom>
              <a:avLst/>
              <a:gdLst/>
              <a:ahLst/>
              <a:cxnLst/>
              <a:rect l="l" t="t" r="r" b="b"/>
              <a:pathLst>
                <a:path w="68580" h="193675">
                  <a:moveTo>
                    <a:pt x="0" y="193311"/>
                  </a:moveTo>
                  <a:lnTo>
                    <a:pt x="68289" y="193311"/>
                  </a:lnTo>
                  <a:lnTo>
                    <a:pt x="68289" y="0"/>
                  </a:lnTo>
                  <a:lnTo>
                    <a:pt x="0" y="0"/>
                  </a:lnTo>
                  <a:lnTo>
                    <a:pt x="0" y="193311"/>
                  </a:lnTo>
                  <a:close/>
                </a:path>
              </a:pathLst>
            </a:custGeom>
            <a:solidFill>
              <a:srgbClr val="82D2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039" y="4111122"/>
              <a:ext cx="253385" cy="326735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3089478" y="3847439"/>
              <a:ext cx="363855" cy="570230"/>
            </a:xfrm>
            <a:custGeom>
              <a:avLst/>
              <a:gdLst/>
              <a:ahLst/>
              <a:cxnLst/>
              <a:rect l="l" t="t" r="r" b="b"/>
              <a:pathLst>
                <a:path w="363854" h="570229">
                  <a:moveTo>
                    <a:pt x="17856" y="0"/>
                  </a:moveTo>
                  <a:lnTo>
                    <a:pt x="0" y="0"/>
                  </a:lnTo>
                  <a:lnTo>
                    <a:pt x="0" y="569861"/>
                  </a:lnTo>
                  <a:lnTo>
                    <a:pt x="17856" y="569861"/>
                  </a:lnTo>
                  <a:lnTo>
                    <a:pt x="17856" y="0"/>
                  </a:lnTo>
                  <a:close/>
                </a:path>
                <a:path w="363854" h="570229">
                  <a:moveTo>
                    <a:pt x="363791" y="0"/>
                  </a:moveTo>
                  <a:lnTo>
                    <a:pt x="344538" y="0"/>
                  </a:lnTo>
                  <a:lnTo>
                    <a:pt x="344538" y="569861"/>
                  </a:lnTo>
                  <a:lnTo>
                    <a:pt x="363791" y="569861"/>
                  </a:lnTo>
                  <a:lnTo>
                    <a:pt x="363791" y="0"/>
                  </a:lnTo>
                  <a:close/>
                </a:path>
              </a:pathLst>
            </a:custGeom>
            <a:solidFill>
              <a:srgbClr val="B5B5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2698617" y="3728154"/>
              <a:ext cx="1172845" cy="116205"/>
            </a:xfrm>
            <a:custGeom>
              <a:avLst/>
              <a:gdLst/>
              <a:ahLst/>
              <a:cxnLst/>
              <a:rect l="l" t="t" r="r" b="b"/>
              <a:pathLst>
                <a:path w="1172845" h="116204">
                  <a:moveTo>
                    <a:pt x="1011255" y="0"/>
                  </a:moveTo>
                  <a:lnTo>
                    <a:pt x="161746" y="0"/>
                  </a:lnTo>
                  <a:lnTo>
                    <a:pt x="0" y="115624"/>
                  </a:lnTo>
                  <a:lnTo>
                    <a:pt x="1172557" y="115624"/>
                  </a:lnTo>
                  <a:lnTo>
                    <a:pt x="1011255" y="0"/>
                  </a:lnTo>
                  <a:close/>
                </a:path>
              </a:pathLst>
            </a:custGeom>
            <a:solidFill>
              <a:srgbClr val="0CC1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2596896" y="3699839"/>
              <a:ext cx="1377315" cy="960119"/>
            </a:xfrm>
            <a:custGeom>
              <a:avLst/>
              <a:gdLst/>
              <a:ahLst/>
              <a:cxnLst/>
              <a:rect l="l" t="t" r="r" b="b"/>
              <a:pathLst>
                <a:path w="1377314" h="960120">
                  <a:moveTo>
                    <a:pt x="263461" y="490791"/>
                  </a:moveTo>
                  <a:lnTo>
                    <a:pt x="204812" y="490791"/>
                  </a:lnTo>
                  <a:lnTo>
                    <a:pt x="204812" y="610527"/>
                  </a:lnTo>
                  <a:lnTo>
                    <a:pt x="263461" y="610527"/>
                  </a:lnTo>
                  <a:lnTo>
                    <a:pt x="263461" y="490791"/>
                  </a:lnTo>
                  <a:close/>
                </a:path>
                <a:path w="1377314" h="960120">
                  <a:moveTo>
                    <a:pt x="263461" y="239001"/>
                  </a:moveTo>
                  <a:lnTo>
                    <a:pt x="204812" y="239001"/>
                  </a:lnTo>
                  <a:lnTo>
                    <a:pt x="204812" y="358736"/>
                  </a:lnTo>
                  <a:lnTo>
                    <a:pt x="263461" y="358736"/>
                  </a:lnTo>
                  <a:lnTo>
                    <a:pt x="263461" y="239001"/>
                  </a:lnTo>
                  <a:close/>
                </a:path>
                <a:path w="1377314" h="960120">
                  <a:moveTo>
                    <a:pt x="376631" y="490791"/>
                  </a:moveTo>
                  <a:lnTo>
                    <a:pt x="317525" y="490791"/>
                  </a:lnTo>
                  <a:lnTo>
                    <a:pt x="317525" y="610527"/>
                  </a:lnTo>
                  <a:lnTo>
                    <a:pt x="376631" y="610527"/>
                  </a:lnTo>
                  <a:lnTo>
                    <a:pt x="376631" y="490791"/>
                  </a:lnTo>
                  <a:close/>
                </a:path>
                <a:path w="1377314" h="960120">
                  <a:moveTo>
                    <a:pt x="376631" y="239001"/>
                  </a:moveTo>
                  <a:lnTo>
                    <a:pt x="317525" y="239001"/>
                  </a:lnTo>
                  <a:lnTo>
                    <a:pt x="317525" y="358736"/>
                  </a:lnTo>
                  <a:lnTo>
                    <a:pt x="376631" y="358736"/>
                  </a:lnTo>
                  <a:lnTo>
                    <a:pt x="376631" y="239001"/>
                  </a:lnTo>
                  <a:close/>
                </a:path>
                <a:path w="1377314" h="960120">
                  <a:moveTo>
                    <a:pt x="711149" y="238963"/>
                  </a:moveTo>
                  <a:lnTo>
                    <a:pt x="665784" y="238963"/>
                  </a:lnTo>
                  <a:lnTo>
                    <a:pt x="665784" y="340880"/>
                  </a:lnTo>
                  <a:lnTo>
                    <a:pt x="711149" y="340880"/>
                  </a:lnTo>
                  <a:lnTo>
                    <a:pt x="711149" y="238963"/>
                  </a:lnTo>
                  <a:close/>
                </a:path>
                <a:path w="1377314" h="960120">
                  <a:moveTo>
                    <a:pt x="1055712" y="490791"/>
                  </a:moveTo>
                  <a:lnTo>
                    <a:pt x="997521" y="490791"/>
                  </a:lnTo>
                  <a:lnTo>
                    <a:pt x="997521" y="610527"/>
                  </a:lnTo>
                  <a:lnTo>
                    <a:pt x="1055712" y="610527"/>
                  </a:lnTo>
                  <a:lnTo>
                    <a:pt x="1055712" y="490791"/>
                  </a:lnTo>
                  <a:close/>
                </a:path>
                <a:path w="1377314" h="960120">
                  <a:moveTo>
                    <a:pt x="1055712" y="239001"/>
                  </a:moveTo>
                  <a:lnTo>
                    <a:pt x="997521" y="239001"/>
                  </a:lnTo>
                  <a:lnTo>
                    <a:pt x="997521" y="358736"/>
                  </a:lnTo>
                  <a:lnTo>
                    <a:pt x="1055712" y="358736"/>
                  </a:lnTo>
                  <a:lnTo>
                    <a:pt x="1055712" y="239001"/>
                  </a:lnTo>
                  <a:close/>
                </a:path>
                <a:path w="1377314" h="960120">
                  <a:moveTo>
                    <a:pt x="1169327" y="490791"/>
                  </a:moveTo>
                  <a:lnTo>
                    <a:pt x="1109764" y="490791"/>
                  </a:lnTo>
                  <a:lnTo>
                    <a:pt x="1109764" y="610527"/>
                  </a:lnTo>
                  <a:lnTo>
                    <a:pt x="1169327" y="610527"/>
                  </a:lnTo>
                  <a:lnTo>
                    <a:pt x="1169327" y="490791"/>
                  </a:lnTo>
                  <a:close/>
                </a:path>
                <a:path w="1377314" h="960120">
                  <a:moveTo>
                    <a:pt x="1169327" y="239001"/>
                  </a:moveTo>
                  <a:lnTo>
                    <a:pt x="1109764" y="239001"/>
                  </a:lnTo>
                  <a:lnTo>
                    <a:pt x="1109764" y="358736"/>
                  </a:lnTo>
                  <a:lnTo>
                    <a:pt x="1169327" y="358736"/>
                  </a:lnTo>
                  <a:lnTo>
                    <a:pt x="1169327" y="239001"/>
                  </a:lnTo>
                  <a:close/>
                </a:path>
                <a:path w="1377314" h="960120">
                  <a:moveTo>
                    <a:pt x="1376921" y="179108"/>
                  </a:moveTo>
                  <a:lnTo>
                    <a:pt x="1224788" y="65417"/>
                  </a:lnTo>
                  <a:lnTo>
                    <a:pt x="1224788" y="179108"/>
                  </a:lnTo>
                  <a:lnTo>
                    <a:pt x="1224788" y="717461"/>
                  </a:lnTo>
                  <a:lnTo>
                    <a:pt x="943902" y="717461"/>
                  </a:lnTo>
                  <a:lnTo>
                    <a:pt x="943902" y="179108"/>
                  </a:lnTo>
                  <a:lnTo>
                    <a:pt x="1224788" y="179108"/>
                  </a:lnTo>
                  <a:lnTo>
                    <a:pt x="1224788" y="65417"/>
                  </a:lnTo>
                  <a:lnTo>
                    <a:pt x="1193292" y="41871"/>
                  </a:lnTo>
                  <a:lnTo>
                    <a:pt x="1193292" y="119710"/>
                  </a:lnTo>
                  <a:lnTo>
                    <a:pt x="883881" y="119710"/>
                  </a:lnTo>
                  <a:lnTo>
                    <a:pt x="883881" y="179108"/>
                  </a:lnTo>
                  <a:lnTo>
                    <a:pt x="883881" y="717461"/>
                  </a:lnTo>
                  <a:lnTo>
                    <a:pt x="837120" y="717461"/>
                  </a:lnTo>
                  <a:lnTo>
                    <a:pt x="837120" y="504393"/>
                  </a:lnTo>
                  <a:lnTo>
                    <a:pt x="838034" y="504037"/>
                  </a:lnTo>
                  <a:lnTo>
                    <a:pt x="837120" y="499973"/>
                  </a:lnTo>
                  <a:lnTo>
                    <a:pt x="837120" y="179108"/>
                  </a:lnTo>
                  <a:lnTo>
                    <a:pt x="883881" y="179108"/>
                  </a:lnTo>
                  <a:lnTo>
                    <a:pt x="883881" y="119710"/>
                  </a:lnTo>
                  <a:lnTo>
                    <a:pt x="777100" y="119710"/>
                  </a:lnTo>
                  <a:lnTo>
                    <a:pt x="777100" y="179108"/>
                  </a:lnTo>
                  <a:lnTo>
                    <a:pt x="777100" y="400862"/>
                  </a:lnTo>
                  <a:lnTo>
                    <a:pt x="777100" y="551103"/>
                  </a:lnTo>
                  <a:lnTo>
                    <a:pt x="777100" y="717461"/>
                  </a:lnTo>
                  <a:lnTo>
                    <a:pt x="749617" y="717461"/>
                  </a:lnTo>
                  <a:lnTo>
                    <a:pt x="749617" y="551103"/>
                  </a:lnTo>
                  <a:lnTo>
                    <a:pt x="777100" y="551103"/>
                  </a:lnTo>
                  <a:lnTo>
                    <a:pt x="777100" y="400862"/>
                  </a:lnTo>
                  <a:lnTo>
                    <a:pt x="774115" y="398589"/>
                  </a:lnTo>
                  <a:lnTo>
                    <a:pt x="774115" y="491693"/>
                  </a:lnTo>
                  <a:lnTo>
                    <a:pt x="713879" y="491693"/>
                  </a:lnTo>
                  <a:lnTo>
                    <a:pt x="713879" y="551103"/>
                  </a:lnTo>
                  <a:lnTo>
                    <a:pt x="713879" y="717461"/>
                  </a:lnTo>
                  <a:lnTo>
                    <a:pt x="665784" y="717461"/>
                  </a:lnTo>
                  <a:lnTo>
                    <a:pt x="665784" y="551103"/>
                  </a:lnTo>
                  <a:lnTo>
                    <a:pt x="713879" y="551103"/>
                  </a:lnTo>
                  <a:lnTo>
                    <a:pt x="713879" y="491693"/>
                  </a:lnTo>
                  <a:lnTo>
                    <a:pt x="630491" y="491693"/>
                  </a:lnTo>
                  <a:lnTo>
                    <a:pt x="630491" y="551103"/>
                  </a:lnTo>
                  <a:lnTo>
                    <a:pt x="630491" y="717461"/>
                  </a:lnTo>
                  <a:lnTo>
                    <a:pt x="599325" y="717461"/>
                  </a:lnTo>
                  <a:lnTo>
                    <a:pt x="599325" y="551103"/>
                  </a:lnTo>
                  <a:lnTo>
                    <a:pt x="630491" y="551103"/>
                  </a:lnTo>
                  <a:lnTo>
                    <a:pt x="630491" y="491693"/>
                  </a:lnTo>
                  <a:lnTo>
                    <a:pt x="605040" y="491693"/>
                  </a:lnTo>
                  <a:lnTo>
                    <a:pt x="606666" y="487146"/>
                  </a:lnTo>
                  <a:lnTo>
                    <a:pt x="631850" y="452412"/>
                  </a:lnTo>
                  <a:lnTo>
                    <a:pt x="671741" y="432739"/>
                  </a:lnTo>
                  <a:lnTo>
                    <a:pt x="685482" y="431380"/>
                  </a:lnTo>
                  <a:lnTo>
                    <a:pt x="700138" y="432308"/>
                  </a:lnTo>
                  <a:lnTo>
                    <a:pt x="740918" y="447840"/>
                  </a:lnTo>
                  <a:lnTo>
                    <a:pt x="769785" y="480263"/>
                  </a:lnTo>
                  <a:lnTo>
                    <a:pt x="774115" y="491693"/>
                  </a:lnTo>
                  <a:lnTo>
                    <a:pt x="774115" y="398589"/>
                  </a:lnTo>
                  <a:lnTo>
                    <a:pt x="736320" y="379285"/>
                  </a:lnTo>
                  <a:lnTo>
                    <a:pt x="699211" y="371983"/>
                  </a:lnTo>
                  <a:lnTo>
                    <a:pt x="681342" y="371983"/>
                  </a:lnTo>
                  <a:lnTo>
                    <a:pt x="626821" y="385660"/>
                  </a:lnTo>
                  <a:lnTo>
                    <a:pt x="599325" y="402120"/>
                  </a:lnTo>
                  <a:lnTo>
                    <a:pt x="599325" y="179108"/>
                  </a:lnTo>
                  <a:lnTo>
                    <a:pt x="777100" y="179108"/>
                  </a:lnTo>
                  <a:lnTo>
                    <a:pt x="777100" y="119710"/>
                  </a:lnTo>
                  <a:lnTo>
                    <a:pt x="539305" y="119710"/>
                  </a:lnTo>
                  <a:lnTo>
                    <a:pt x="539305" y="179108"/>
                  </a:lnTo>
                  <a:lnTo>
                    <a:pt x="539305" y="717461"/>
                  </a:lnTo>
                  <a:lnTo>
                    <a:pt x="492582" y="717461"/>
                  </a:lnTo>
                  <a:lnTo>
                    <a:pt x="492582" y="179108"/>
                  </a:lnTo>
                  <a:lnTo>
                    <a:pt x="539305" y="179108"/>
                  </a:lnTo>
                  <a:lnTo>
                    <a:pt x="539305" y="119710"/>
                  </a:lnTo>
                  <a:lnTo>
                    <a:pt x="432562" y="119710"/>
                  </a:lnTo>
                  <a:lnTo>
                    <a:pt x="432562" y="179108"/>
                  </a:lnTo>
                  <a:lnTo>
                    <a:pt x="432562" y="717461"/>
                  </a:lnTo>
                  <a:lnTo>
                    <a:pt x="147993" y="717461"/>
                  </a:lnTo>
                  <a:lnTo>
                    <a:pt x="147993" y="179108"/>
                  </a:lnTo>
                  <a:lnTo>
                    <a:pt x="432562" y="179108"/>
                  </a:lnTo>
                  <a:lnTo>
                    <a:pt x="432562" y="119710"/>
                  </a:lnTo>
                  <a:lnTo>
                    <a:pt x="181457" y="119710"/>
                  </a:lnTo>
                  <a:lnTo>
                    <a:pt x="270789" y="59385"/>
                  </a:lnTo>
                  <a:lnTo>
                    <a:pt x="1109294" y="59385"/>
                  </a:lnTo>
                  <a:lnTo>
                    <a:pt x="1193292" y="119710"/>
                  </a:lnTo>
                  <a:lnTo>
                    <a:pt x="1193292" y="41871"/>
                  </a:lnTo>
                  <a:lnTo>
                    <a:pt x="1137272" y="0"/>
                  </a:lnTo>
                  <a:lnTo>
                    <a:pt x="239179" y="0"/>
                  </a:lnTo>
                  <a:lnTo>
                    <a:pt x="0" y="179108"/>
                  </a:lnTo>
                  <a:lnTo>
                    <a:pt x="87972" y="179108"/>
                  </a:lnTo>
                  <a:lnTo>
                    <a:pt x="87972" y="717461"/>
                  </a:lnTo>
                  <a:lnTo>
                    <a:pt x="0" y="717461"/>
                  </a:lnTo>
                  <a:lnTo>
                    <a:pt x="0" y="780529"/>
                  </a:lnTo>
                  <a:lnTo>
                    <a:pt x="517740" y="780529"/>
                  </a:lnTo>
                  <a:lnTo>
                    <a:pt x="337693" y="960120"/>
                  </a:lnTo>
                  <a:lnTo>
                    <a:pt x="1042403" y="960120"/>
                  </a:lnTo>
                  <a:lnTo>
                    <a:pt x="901763" y="819861"/>
                  </a:lnTo>
                  <a:lnTo>
                    <a:pt x="901763" y="899807"/>
                  </a:lnTo>
                  <a:lnTo>
                    <a:pt x="478370" y="899807"/>
                  </a:lnTo>
                  <a:lnTo>
                    <a:pt x="598424" y="780529"/>
                  </a:lnTo>
                  <a:lnTo>
                    <a:pt x="781697" y="780529"/>
                  </a:lnTo>
                  <a:lnTo>
                    <a:pt x="901763" y="899807"/>
                  </a:lnTo>
                  <a:lnTo>
                    <a:pt x="901763" y="819861"/>
                  </a:lnTo>
                  <a:lnTo>
                    <a:pt x="862330" y="780529"/>
                  </a:lnTo>
                  <a:lnTo>
                    <a:pt x="1376921" y="780529"/>
                  </a:lnTo>
                  <a:lnTo>
                    <a:pt x="1376921" y="717461"/>
                  </a:lnTo>
                  <a:lnTo>
                    <a:pt x="1284808" y="717461"/>
                  </a:lnTo>
                  <a:lnTo>
                    <a:pt x="1284808" y="179108"/>
                  </a:lnTo>
                  <a:lnTo>
                    <a:pt x="1376921" y="17910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5119115" y="4578095"/>
              <a:ext cx="2161540" cy="792480"/>
            </a:xfrm>
            <a:custGeom>
              <a:avLst/>
              <a:gdLst/>
              <a:ahLst/>
              <a:cxnLst/>
              <a:rect l="l" t="t" r="r" b="b"/>
              <a:pathLst>
                <a:path w="2161540" h="792479">
                  <a:moveTo>
                    <a:pt x="2161032" y="0"/>
                  </a:moveTo>
                  <a:lnTo>
                    <a:pt x="0" y="0"/>
                  </a:lnTo>
                  <a:lnTo>
                    <a:pt x="0" y="792479"/>
                  </a:lnTo>
                  <a:lnTo>
                    <a:pt x="2161032" y="792479"/>
                  </a:lnTo>
                  <a:lnTo>
                    <a:pt x="2161032" y="0"/>
                  </a:lnTo>
                  <a:close/>
                </a:path>
              </a:pathLst>
            </a:custGeom>
            <a:solidFill>
              <a:srgbClr val="AAE1C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8" name="object 28"/>
          <p:cNvGrpSpPr/>
          <p:nvPr/>
        </p:nvGrpSpPr>
        <p:grpSpPr>
          <a:xfrm>
            <a:off x="6707123" y="1484375"/>
            <a:ext cx="2100580" cy="875030"/>
            <a:chOff x="6707123" y="1484375"/>
            <a:chExt cx="2100580" cy="875030"/>
          </a:xfrm>
        </p:grpSpPr>
        <p:sp>
          <p:nvSpPr>
            <p:cNvPr id="29" name="object 29"/>
            <p:cNvSpPr/>
            <p:nvPr/>
          </p:nvSpPr>
          <p:spPr>
            <a:xfrm>
              <a:off x="6713219" y="1926335"/>
              <a:ext cx="567055" cy="333375"/>
            </a:xfrm>
            <a:custGeom>
              <a:avLst/>
              <a:gdLst/>
              <a:ahLst/>
              <a:cxnLst/>
              <a:rect l="l" t="t" r="r" b="b"/>
              <a:pathLst>
                <a:path w="567054" h="333375">
                  <a:moveTo>
                    <a:pt x="0" y="0"/>
                  </a:moveTo>
                  <a:lnTo>
                    <a:pt x="566674" y="333375"/>
                  </a:lnTo>
                </a:path>
              </a:pathLst>
            </a:custGeom>
            <a:ln w="1219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0" name="object 3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39455" y="1484375"/>
              <a:ext cx="967740" cy="874776"/>
            </a:xfrm>
            <a:prstGeom prst="rect">
              <a:avLst/>
            </a:prstGeom>
          </p:spPr>
        </p:pic>
      </p:grpSp>
      <p:sp>
        <p:nvSpPr>
          <p:cNvPr id="31" name="object 31"/>
          <p:cNvSpPr txBox="1"/>
          <p:nvPr/>
        </p:nvSpPr>
        <p:spPr>
          <a:xfrm>
            <a:off x="5119115" y="4578096"/>
            <a:ext cx="2161540" cy="792480"/>
          </a:xfrm>
          <a:prstGeom prst="rect">
            <a:avLst/>
          </a:prstGeom>
          <a:ln w="12192">
            <a:solidFill>
              <a:srgbClr val="000000"/>
            </a:solidFill>
          </a:ln>
        </p:spPr>
        <p:txBody>
          <a:bodyPr vert="horz" wrap="square" lIns="0" tIns="23495" rIns="0" bIns="0" rtlCol="0">
            <a:spAutoFit/>
          </a:bodyPr>
          <a:lstStyle/>
          <a:p>
            <a:pPr marL="2540" algn="ctr">
              <a:lnSpc>
                <a:spcPct val="100000"/>
              </a:lnSpc>
              <a:spcBef>
                <a:spcPts val="185"/>
              </a:spcBef>
            </a:pPr>
            <a:r>
              <a:rPr sz="2400" spc="-5" dirty="0">
                <a:latin typeface="Arial"/>
                <a:cs typeface="Arial"/>
              </a:rPr>
              <a:t>System</a:t>
            </a:r>
            <a:endParaRPr sz="2400">
              <a:latin typeface="Arial"/>
              <a:cs typeface="Arial"/>
            </a:endParaRPr>
          </a:p>
          <a:p>
            <a:pPr marL="1270" algn="ctr">
              <a:lnSpc>
                <a:spcPct val="100000"/>
              </a:lnSpc>
              <a:spcBef>
                <a:spcPts val="5"/>
              </a:spcBef>
            </a:pPr>
            <a:r>
              <a:rPr sz="2400" spc="-5" dirty="0">
                <a:latin typeface="Arial"/>
                <a:cs typeface="Arial"/>
              </a:rPr>
              <a:t>Authentication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32" name="object 32"/>
          <p:cNvGrpSpPr/>
          <p:nvPr/>
        </p:nvGrpSpPr>
        <p:grpSpPr>
          <a:xfrm>
            <a:off x="609600" y="3046476"/>
            <a:ext cx="6978650" cy="2049780"/>
            <a:chOff x="609600" y="3046476"/>
            <a:chExt cx="6978650" cy="2049780"/>
          </a:xfrm>
        </p:grpSpPr>
        <p:sp>
          <p:nvSpPr>
            <p:cNvPr id="33" name="object 33"/>
            <p:cNvSpPr/>
            <p:nvPr/>
          </p:nvSpPr>
          <p:spPr>
            <a:xfrm>
              <a:off x="4911852" y="3052572"/>
              <a:ext cx="1289050" cy="1525905"/>
            </a:xfrm>
            <a:custGeom>
              <a:avLst/>
              <a:gdLst/>
              <a:ahLst/>
              <a:cxnLst/>
              <a:rect l="l" t="t" r="r" b="b"/>
              <a:pathLst>
                <a:path w="1289050" h="1525904">
                  <a:moveTo>
                    <a:pt x="0" y="0"/>
                  </a:moveTo>
                  <a:lnTo>
                    <a:pt x="1289050" y="1525523"/>
                  </a:lnTo>
                </a:path>
              </a:pathLst>
            </a:custGeom>
            <a:ln w="1219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4" name="object 3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09600" y="3512807"/>
              <a:ext cx="827532" cy="1115199"/>
            </a:xfrm>
            <a:prstGeom prst="rect">
              <a:avLst/>
            </a:prstGeom>
          </p:spPr>
        </p:pic>
        <p:sp>
          <p:nvSpPr>
            <p:cNvPr id="35" name="object 35"/>
            <p:cNvSpPr/>
            <p:nvPr/>
          </p:nvSpPr>
          <p:spPr>
            <a:xfrm>
              <a:off x="6912864" y="4198620"/>
              <a:ext cx="675640" cy="897890"/>
            </a:xfrm>
            <a:custGeom>
              <a:avLst/>
              <a:gdLst/>
              <a:ahLst/>
              <a:cxnLst/>
              <a:rect l="l" t="t" r="r" b="b"/>
              <a:pathLst>
                <a:path w="675640" h="897889">
                  <a:moveTo>
                    <a:pt x="419734" y="0"/>
                  </a:moveTo>
                  <a:lnTo>
                    <a:pt x="413511" y="0"/>
                  </a:lnTo>
                  <a:lnTo>
                    <a:pt x="398779" y="1269"/>
                  </a:lnTo>
                  <a:lnTo>
                    <a:pt x="143382" y="49910"/>
                  </a:lnTo>
                  <a:lnTo>
                    <a:pt x="135000" y="57530"/>
                  </a:lnTo>
                  <a:lnTo>
                    <a:pt x="131825" y="62610"/>
                  </a:lnTo>
                  <a:lnTo>
                    <a:pt x="130809" y="67817"/>
                  </a:lnTo>
                  <a:lnTo>
                    <a:pt x="130809" y="450087"/>
                  </a:lnTo>
                  <a:lnTo>
                    <a:pt x="118236" y="453897"/>
                  </a:lnTo>
                  <a:lnTo>
                    <a:pt x="104647" y="459104"/>
                  </a:lnTo>
                  <a:lnTo>
                    <a:pt x="91058" y="465454"/>
                  </a:lnTo>
                  <a:lnTo>
                    <a:pt x="79501" y="474344"/>
                  </a:lnTo>
                  <a:lnTo>
                    <a:pt x="68071" y="482091"/>
                  </a:lnTo>
                  <a:lnTo>
                    <a:pt x="56514" y="494791"/>
                  </a:lnTo>
                  <a:lnTo>
                    <a:pt x="48132" y="506348"/>
                  </a:lnTo>
                  <a:lnTo>
                    <a:pt x="38734" y="517905"/>
                  </a:lnTo>
                  <a:lnTo>
                    <a:pt x="29336" y="531875"/>
                  </a:lnTo>
                  <a:lnTo>
                    <a:pt x="22986" y="547242"/>
                  </a:lnTo>
                  <a:lnTo>
                    <a:pt x="15747" y="561339"/>
                  </a:lnTo>
                  <a:lnTo>
                    <a:pt x="3175" y="612520"/>
                  </a:lnTo>
                  <a:lnTo>
                    <a:pt x="0" y="648334"/>
                  </a:lnTo>
                  <a:lnTo>
                    <a:pt x="1015" y="668781"/>
                  </a:lnTo>
                  <a:lnTo>
                    <a:pt x="8381" y="708405"/>
                  </a:lnTo>
                  <a:lnTo>
                    <a:pt x="28320" y="760856"/>
                  </a:lnTo>
                  <a:lnTo>
                    <a:pt x="58674" y="803020"/>
                  </a:lnTo>
                  <a:lnTo>
                    <a:pt x="70103" y="815847"/>
                  </a:lnTo>
                  <a:lnTo>
                    <a:pt x="110997" y="840104"/>
                  </a:lnTo>
                  <a:lnTo>
                    <a:pt x="143382" y="848994"/>
                  </a:lnTo>
                  <a:lnTo>
                    <a:pt x="170560" y="848994"/>
                  </a:lnTo>
                  <a:lnTo>
                    <a:pt x="218820" y="833754"/>
                  </a:lnTo>
                  <a:lnTo>
                    <a:pt x="250189" y="811910"/>
                  </a:lnTo>
                  <a:lnTo>
                    <a:pt x="394588" y="891285"/>
                  </a:lnTo>
                  <a:lnTo>
                    <a:pt x="401954" y="895095"/>
                  </a:lnTo>
                  <a:lnTo>
                    <a:pt x="410336" y="896365"/>
                  </a:lnTo>
                  <a:lnTo>
                    <a:pt x="419734" y="896365"/>
                  </a:lnTo>
                  <a:lnTo>
                    <a:pt x="418718" y="897635"/>
                  </a:lnTo>
                  <a:lnTo>
                    <a:pt x="475233" y="892555"/>
                  </a:lnTo>
                  <a:lnTo>
                    <a:pt x="523366" y="890015"/>
                  </a:lnTo>
                  <a:lnTo>
                    <a:pt x="561085" y="882268"/>
                  </a:lnTo>
                  <a:lnTo>
                    <a:pt x="593470" y="877188"/>
                  </a:lnTo>
                  <a:lnTo>
                    <a:pt x="616457" y="870838"/>
                  </a:lnTo>
                  <a:lnTo>
                    <a:pt x="636396" y="865631"/>
                  </a:lnTo>
                  <a:lnTo>
                    <a:pt x="660526" y="858011"/>
                  </a:lnTo>
                  <a:lnTo>
                    <a:pt x="663575" y="855471"/>
                  </a:lnTo>
                  <a:lnTo>
                    <a:pt x="668908" y="850264"/>
                  </a:lnTo>
                  <a:lnTo>
                    <a:pt x="675131" y="837564"/>
                  </a:lnTo>
                  <a:lnTo>
                    <a:pt x="675131" y="29463"/>
                  </a:lnTo>
                  <a:lnTo>
                    <a:pt x="671956" y="22986"/>
                  </a:lnTo>
                  <a:lnTo>
                    <a:pt x="668908" y="20446"/>
                  </a:lnTo>
                  <a:lnTo>
                    <a:pt x="663575" y="17906"/>
                  </a:lnTo>
                  <a:lnTo>
                    <a:pt x="430149" y="1269"/>
                  </a:lnTo>
                  <a:lnTo>
                    <a:pt x="419734" y="1269"/>
                  </a:lnTo>
                  <a:lnTo>
                    <a:pt x="4197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6" name="object 36"/>
          <p:cNvSpPr txBox="1"/>
          <p:nvPr/>
        </p:nvSpPr>
        <p:spPr>
          <a:xfrm>
            <a:off x="7066915" y="3077337"/>
            <a:ext cx="1354455" cy="6356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MAC,</a:t>
            </a:r>
            <a:endParaRPr sz="20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DigSig&amp;PKI</a:t>
            </a:r>
            <a:endParaRPr sz="200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91490" y="5396585"/>
            <a:ext cx="2360930" cy="636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passwords,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tokens,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spc="-65" dirty="0">
                <a:latin typeface="Arial"/>
                <a:cs typeface="Arial"/>
              </a:rPr>
              <a:t>OTP, </a:t>
            </a:r>
            <a:r>
              <a:rPr sz="2000" dirty="0">
                <a:latin typeface="Arial"/>
                <a:cs typeface="Arial"/>
              </a:rPr>
              <a:t>biometrics,</a:t>
            </a:r>
            <a:r>
              <a:rPr sz="2000" spc="-5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PKI</a:t>
            </a:r>
            <a:endParaRPr sz="2000">
              <a:latin typeface="Arial"/>
              <a:cs typeface="Aria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304282" y="5405120"/>
            <a:ext cx="1889760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crypto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protocols,</a:t>
            </a:r>
            <a:endParaRPr sz="2000">
              <a:latin typeface="Arial"/>
              <a:cs typeface="Arial"/>
            </a:endParaRPr>
          </a:p>
          <a:p>
            <a:pPr marL="86995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e.g. IPSec,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PKI</a:t>
            </a:r>
            <a:endParaRPr sz="2000">
              <a:latin typeface="Arial"/>
              <a:cs typeface="Aria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2947797" y="5411216"/>
            <a:ext cx="1889760" cy="636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crypto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protocols,</a:t>
            </a:r>
            <a:endParaRPr sz="2000">
              <a:latin typeface="Arial"/>
              <a:cs typeface="Arial"/>
            </a:endParaRPr>
          </a:p>
          <a:p>
            <a:pPr marL="193675">
              <a:lnSpc>
                <a:spcPct val="100000"/>
              </a:lnSpc>
              <a:spcBef>
                <a:spcPts val="5"/>
              </a:spcBef>
            </a:pPr>
            <a:r>
              <a:rPr sz="2000" dirty="0">
                <a:latin typeface="Arial"/>
                <a:cs typeface="Arial"/>
              </a:rPr>
              <a:t>e.g. TLS,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PKI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40" name="object 4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053071" y="4209288"/>
            <a:ext cx="1758696" cy="876300"/>
          </a:xfrm>
          <a:prstGeom prst="rect">
            <a:avLst/>
          </a:prstGeom>
        </p:spPr>
      </p:pic>
      <p:sp>
        <p:nvSpPr>
          <p:cNvPr id="44" name="Slayt Numarası Yer Tutucusu 4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30</a:t>
            </a:fld>
            <a:endParaRPr lang="tr-TR" dirty="0"/>
          </a:p>
        </p:txBody>
      </p:sp>
      <p:sp>
        <p:nvSpPr>
          <p:cNvPr id="45" name="Altbilgi Yer Tutucusu 44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295453" y="3424237"/>
            <a:ext cx="2242185" cy="1378585"/>
            <a:chOff x="6295453" y="3424237"/>
            <a:chExt cx="2242185" cy="1378585"/>
          </a:xfrm>
        </p:grpSpPr>
        <p:sp>
          <p:nvSpPr>
            <p:cNvPr id="3" name="object 3"/>
            <p:cNvSpPr/>
            <p:nvPr/>
          </p:nvSpPr>
          <p:spPr>
            <a:xfrm>
              <a:off x="6300215" y="3429000"/>
              <a:ext cx="2232660" cy="1369060"/>
            </a:xfrm>
            <a:custGeom>
              <a:avLst/>
              <a:gdLst/>
              <a:ahLst/>
              <a:cxnLst/>
              <a:rect l="l" t="t" r="r" b="b"/>
              <a:pathLst>
                <a:path w="2232659" h="1369060">
                  <a:moveTo>
                    <a:pt x="2004567" y="0"/>
                  </a:moveTo>
                  <a:lnTo>
                    <a:pt x="228091" y="0"/>
                  </a:lnTo>
                  <a:lnTo>
                    <a:pt x="182119" y="4633"/>
                  </a:lnTo>
                  <a:lnTo>
                    <a:pt x="139303" y="17922"/>
                  </a:lnTo>
                  <a:lnTo>
                    <a:pt x="100558" y="38951"/>
                  </a:lnTo>
                  <a:lnTo>
                    <a:pt x="66801" y="66801"/>
                  </a:lnTo>
                  <a:lnTo>
                    <a:pt x="38951" y="100558"/>
                  </a:lnTo>
                  <a:lnTo>
                    <a:pt x="17922" y="139303"/>
                  </a:lnTo>
                  <a:lnTo>
                    <a:pt x="4633" y="182119"/>
                  </a:lnTo>
                  <a:lnTo>
                    <a:pt x="0" y="228092"/>
                  </a:lnTo>
                  <a:lnTo>
                    <a:pt x="0" y="1140460"/>
                  </a:lnTo>
                  <a:lnTo>
                    <a:pt x="4633" y="1186432"/>
                  </a:lnTo>
                  <a:lnTo>
                    <a:pt x="17922" y="1229248"/>
                  </a:lnTo>
                  <a:lnTo>
                    <a:pt x="38951" y="1267993"/>
                  </a:lnTo>
                  <a:lnTo>
                    <a:pt x="66801" y="1301750"/>
                  </a:lnTo>
                  <a:lnTo>
                    <a:pt x="100558" y="1329600"/>
                  </a:lnTo>
                  <a:lnTo>
                    <a:pt x="139303" y="1350629"/>
                  </a:lnTo>
                  <a:lnTo>
                    <a:pt x="182119" y="1363918"/>
                  </a:lnTo>
                  <a:lnTo>
                    <a:pt x="228091" y="1368552"/>
                  </a:lnTo>
                  <a:lnTo>
                    <a:pt x="2004567" y="1368552"/>
                  </a:lnTo>
                  <a:lnTo>
                    <a:pt x="2050540" y="1363918"/>
                  </a:lnTo>
                  <a:lnTo>
                    <a:pt x="2093356" y="1350629"/>
                  </a:lnTo>
                  <a:lnTo>
                    <a:pt x="2132101" y="1329600"/>
                  </a:lnTo>
                  <a:lnTo>
                    <a:pt x="2165858" y="1301750"/>
                  </a:lnTo>
                  <a:lnTo>
                    <a:pt x="2193708" y="1267993"/>
                  </a:lnTo>
                  <a:lnTo>
                    <a:pt x="2214737" y="1229248"/>
                  </a:lnTo>
                  <a:lnTo>
                    <a:pt x="2228026" y="1186432"/>
                  </a:lnTo>
                  <a:lnTo>
                    <a:pt x="2232660" y="1140460"/>
                  </a:lnTo>
                  <a:lnTo>
                    <a:pt x="2232660" y="228092"/>
                  </a:lnTo>
                  <a:lnTo>
                    <a:pt x="2228026" y="182119"/>
                  </a:lnTo>
                  <a:lnTo>
                    <a:pt x="2214737" y="139303"/>
                  </a:lnTo>
                  <a:lnTo>
                    <a:pt x="2193708" y="100558"/>
                  </a:lnTo>
                  <a:lnTo>
                    <a:pt x="2165858" y="66801"/>
                  </a:lnTo>
                  <a:lnTo>
                    <a:pt x="2132101" y="38951"/>
                  </a:lnTo>
                  <a:lnTo>
                    <a:pt x="2093356" y="17922"/>
                  </a:lnTo>
                  <a:lnTo>
                    <a:pt x="2050540" y="4633"/>
                  </a:lnTo>
                  <a:lnTo>
                    <a:pt x="2004567" y="0"/>
                  </a:lnTo>
                  <a:close/>
                </a:path>
              </a:pathLst>
            </a:custGeom>
            <a:solidFill>
              <a:srgbClr val="00B8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6300215" y="3429000"/>
              <a:ext cx="2232660" cy="1369060"/>
            </a:xfrm>
            <a:custGeom>
              <a:avLst/>
              <a:gdLst/>
              <a:ahLst/>
              <a:cxnLst/>
              <a:rect l="l" t="t" r="r" b="b"/>
              <a:pathLst>
                <a:path w="2232659" h="1369060">
                  <a:moveTo>
                    <a:pt x="0" y="228092"/>
                  </a:moveTo>
                  <a:lnTo>
                    <a:pt x="4633" y="182119"/>
                  </a:lnTo>
                  <a:lnTo>
                    <a:pt x="17922" y="139303"/>
                  </a:lnTo>
                  <a:lnTo>
                    <a:pt x="38951" y="100558"/>
                  </a:lnTo>
                  <a:lnTo>
                    <a:pt x="66801" y="66801"/>
                  </a:lnTo>
                  <a:lnTo>
                    <a:pt x="100558" y="38951"/>
                  </a:lnTo>
                  <a:lnTo>
                    <a:pt x="139303" y="17922"/>
                  </a:lnTo>
                  <a:lnTo>
                    <a:pt x="182119" y="4633"/>
                  </a:lnTo>
                  <a:lnTo>
                    <a:pt x="228091" y="0"/>
                  </a:lnTo>
                  <a:lnTo>
                    <a:pt x="2004567" y="0"/>
                  </a:lnTo>
                  <a:lnTo>
                    <a:pt x="2050540" y="4633"/>
                  </a:lnTo>
                  <a:lnTo>
                    <a:pt x="2093356" y="17922"/>
                  </a:lnTo>
                  <a:lnTo>
                    <a:pt x="2132101" y="38951"/>
                  </a:lnTo>
                  <a:lnTo>
                    <a:pt x="2165858" y="66801"/>
                  </a:lnTo>
                  <a:lnTo>
                    <a:pt x="2193708" y="100558"/>
                  </a:lnTo>
                  <a:lnTo>
                    <a:pt x="2214737" y="139303"/>
                  </a:lnTo>
                  <a:lnTo>
                    <a:pt x="2228026" y="182119"/>
                  </a:lnTo>
                  <a:lnTo>
                    <a:pt x="2232660" y="228092"/>
                  </a:lnTo>
                  <a:lnTo>
                    <a:pt x="2232660" y="1140460"/>
                  </a:lnTo>
                  <a:lnTo>
                    <a:pt x="2228026" y="1186432"/>
                  </a:lnTo>
                  <a:lnTo>
                    <a:pt x="2214737" y="1229248"/>
                  </a:lnTo>
                  <a:lnTo>
                    <a:pt x="2193708" y="1267993"/>
                  </a:lnTo>
                  <a:lnTo>
                    <a:pt x="2165858" y="1301750"/>
                  </a:lnTo>
                  <a:lnTo>
                    <a:pt x="2132101" y="1329600"/>
                  </a:lnTo>
                  <a:lnTo>
                    <a:pt x="2093356" y="1350629"/>
                  </a:lnTo>
                  <a:lnTo>
                    <a:pt x="2050540" y="1363918"/>
                  </a:lnTo>
                  <a:lnTo>
                    <a:pt x="2004567" y="1368552"/>
                  </a:lnTo>
                  <a:lnTo>
                    <a:pt x="228091" y="1368552"/>
                  </a:lnTo>
                  <a:lnTo>
                    <a:pt x="182119" y="1363918"/>
                  </a:lnTo>
                  <a:lnTo>
                    <a:pt x="139303" y="1350629"/>
                  </a:lnTo>
                  <a:lnTo>
                    <a:pt x="100558" y="1329600"/>
                  </a:lnTo>
                  <a:lnTo>
                    <a:pt x="66801" y="1301750"/>
                  </a:lnTo>
                  <a:lnTo>
                    <a:pt x="38951" y="1267993"/>
                  </a:lnTo>
                  <a:lnTo>
                    <a:pt x="17922" y="1229248"/>
                  </a:lnTo>
                  <a:lnTo>
                    <a:pt x="4633" y="1186432"/>
                  </a:lnTo>
                  <a:lnTo>
                    <a:pt x="0" y="1140460"/>
                  </a:lnTo>
                  <a:lnTo>
                    <a:pt x="0" y="228092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16623" y="3550920"/>
              <a:ext cx="714755" cy="81533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38150" y="299974"/>
            <a:ext cx="674878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/>
              <a:t>User </a:t>
            </a:r>
            <a:r>
              <a:rPr sz="3200" spc="-5" dirty="0"/>
              <a:t>Identification and</a:t>
            </a:r>
            <a:r>
              <a:rPr sz="3200" spc="-40" dirty="0"/>
              <a:t> </a:t>
            </a:r>
            <a:r>
              <a:rPr sz="3200" spc="-5" dirty="0"/>
              <a:t>Authentication</a:t>
            </a:r>
            <a:endParaRPr sz="3200"/>
          </a:p>
        </p:txBody>
      </p:sp>
      <p:sp>
        <p:nvSpPr>
          <p:cNvPr id="7" name="object 7"/>
          <p:cNvSpPr txBox="1"/>
          <p:nvPr/>
        </p:nvSpPr>
        <p:spPr>
          <a:xfrm>
            <a:off x="444500" y="1099897"/>
            <a:ext cx="5533390" cy="441325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Identification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Who you claim to</a:t>
            </a:r>
            <a:r>
              <a:rPr sz="2000" spc="-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be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Method: (user)name,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biometrics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8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User authentication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Prove that you are the one you claim to</a:t>
            </a:r>
            <a:r>
              <a:rPr sz="2000" spc="-1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be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Main </a:t>
            </a:r>
            <a:r>
              <a:rPr sz="2400" dirty="0">
                <a:latin typeface="Arial"/>
                <a:cs typeface="Arial"/>
              </a:rPr>
              <a:t>threat: </a:t>
            </a:r>
            <a:r>
              <a:rPr sz="2400" spc="-5" dirty="0">
                <a:latin typeface="Arial"/>
                <a:cs typeface="Arial"/>
              </a:rPr>
              <a:t>Unauthorized</a:t>
            </a:r>
            <a:r>
              <a:rPr sz="2400" dirty="0">
                <a:latin typeface="Arial"/>
                <a:cs typeface="Arial"/>
              </a:rPr>
              <a:t> access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Controls: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50"/>
              </a:spcBef>
              <a:buFont typeface="Arial"/>
              <a:buChar char="–"/>
              <a:tabLst>
                <a:tab pos="755015" algn="l"/>
                <a:tab pos="755650" algn="l"/>
              </a:tabLst>
            </a:pPr>
            <a:r>
              <a:rPr sz="2000" i="1" dirty="0">
                <a:latin typeface="Arial"/>
                <a:cs typeface="Arial"/>
              </a:rPr>
              <a:t>Passwords,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25"/>
              </a:spcBef>
              <a:buFont typeface="Arial"/>
              <a:buChar char="–"/>
              <a:tabLst>
                <a:tab pos="755015" algn="l"/>
                <a:tab pos="755650" algn="l"/>
              </a:tabLst>
            </a:pPr>
            <a:r>
              <a:rPr sz="2000" i="1" dirty="0">
                <a:latin typeface="Arial"/>
                <a:cs typeface="Arial"/>
              </a:rPr>
              <a:t>Personal cryptographic</a:t>
            </a:r>
            <a:r>
              <a:rPr sz="2000" i="1" spc="-6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tokens</a:t>
            </a:r>
            <a:r>
              <a:rPr sz="2000" dirty="0">
                <a:latin typeface="Arial"/>
                <a:cs typeface="Arial"/>
              </a:rPr>
              <a:t>,</a:t>
            </a:r>
            <a:endParaRPr sz="20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355"/>
              </a:spcBef>
              <a:buChar char="•"/>
              <a:tabLst>
                <a:tab pos="1155700" algn="l"/>
                <a:tab pos="1156335" algn="l"/>
              </a:tabLst>
            </a:pPr>
            <a:r>
              <a:rPr sz="1800" spc="5" dirty="0">
                <a:latin typeface="Arial"/>
                <a:cs typeface="Arial"/>
              </a:rPr>
              <a:t>OTP </a:t>
            </a:r>
            <a:r>
              <a:rPr sz="1800" spc="-5" dirty="0">
                <a:latin typeface="Arial"/>
                <a:cs typeface="Arial"/>
              </a:rPr>
              <a:t>generators,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etc.</a:t>
            </a:r>
            <a:endParaRPr sz="1800">
              <a:latin typeface="Arial"/>
              <a:cs typeface="Arial"/>
            </a:endParaRPr>
          </a:p>
          <a:p>
            <a:pPr marL="285115" marR="3583304" lvl="1" indent="-285115" algn="r">
              <a:lnSpc>
                <a:spcPct val="100000"/>
              </a:lnSpc>
              <a:spcBef>
                <a:spcPts val="330"/>
              </a:spcBef>
              <a:buFont typeface="Arial"/>
              <a:buChar char="–"/>
              <a:tabLst>
                <a:tab pos="285115" algn="l"/>
                <a:tab pos="755650" algn="l"/>
              </a:tabLst>
            </a:pPr>
            <a:r>
              <a:rPr sz="2000" i="1" spc="-10" dirty="0">
                <a:latin typeface="Arial"/>
                <a:cs typeface="Arial"/>
              </a:rPr>
              <a:t>B</a:t>
            </a:r>
            <a:r>
              <a:rPr sz="2000" i="1" dirty="0">
                <a:latin typeface="Arial"/>
                <a:cs typeface="Arial"/>
              </a:rPr>
              <a:t>io</a:t>
            </a:r>
            <a:r>
              <a:rPr sz="2000" i="1" spc="-15" dirty="0">
                <a:latin typeface="Arial"/>
                <a:cs typeface="Arial"/>
              </a:rPr>
              <a:t>m</a:t>
            </a:r>
            <a:r>
              <a:rPr sz="2000" i="1" dirty="0">
                <a:latin typeface="Arial"/>
                <a:cs typeface="Arial"/>
              </a:rPr>
              <a:t>etrics</a:t>
            </a:r>
            <a:endParaRPr sz="2000">
              <a:latin typeface="Arial"/>
              <a:cs typeface="Arial"/>
            </a:endParaRPr>
          </a:p>
          <a:p>
            <a:pPr marL="227965" marR="3556635" lvl="2" indent="-227965" algn="r">
              <a:lnSpc>
                <a:spcPct val="100000"/>
              </a:lnSpc>
              <a:spcBef>
                <a:spcPts val="359"/>
              </a:spcBef>
              <a:buChar char="•"/>
              <a:tabLst>
                <a:tab pos="227965" algn="l"/>
                <a:tab pos="228600" algn="l"/>
              </a:tabLst>
            </a:pPr>
            <a:r>
              <a:rPr sz="1800" dirty="0">
                <a:latin typeface="Arial"/>
                <a:cs typeface="Arial"/>
              </a:rPr>
              <a:t>Id</a:t>
            </a:r>
            <a:r>
              <a:rPr sz="1800" spc="-8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cards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1700" y="5527344"/>
            <a:ext cx="612013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297815" algn="l"/>
              </a:tabLst>
            </a:pPr>
            <a:r>
              <a:rPr sz="2200" spc="-5" dirty="0">
                <a:latin typeface="Arial"/>
                <a:cs typeface="Arial"/>
              </a:rPr>
              <a:t>–	</a:t>
            </a:r>
            <a:r>
              <a:rPr sz="2200" i="1" spc="-5" dirty="0">
                <a:latin typeface="Arial"/>
                <a:cs typeface="Arial"/>
              </a:rPr>
              <a:t>Cryptographic security/authentication</a:t>
            </a:r>
            <a:r>
              <a:rPr sz="2200" i="1" spc="75" dirty="0">
                <a:latin typeface="Arial"/>
                <a:cs typeface="Arial"/>
              </a:rPr>
              <a:t> </a:t>
            </a:r>
            <a:r>
              <a:rPr sz="2200" i="1" spc="-5" dirty="0">
                <a:latin typeface="Arial"/>
                <a:cs typeface="Arial"/>
              </a:rPr>
              <a:t>protocols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405498" y="4896739"/>
            <a:ext cx="20961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Authentication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token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88252" y="1412747"/>
            <a:ext cx="1944624" cy="1420367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7315581" y="3573907"/>
            <a:ext cx="1071245" cy="482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-5" dirty="0">
                <a:latin typeface="Arial"/>
                <a:cs typeface="Arial"/>
              </a:rPr>
              <a:t>Alice</a:t>
            </a:r>
            <a:r>
              <a:rPr sz="1000" spc="-4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Wonderland</a:t>
            </a:r>
            <a:endParaRPr sz="100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</a:pPr>
            <a:r>
              <a:rPr sz="1000" spc="-5" dirty="0">
                <a:latin typeface="Arial"/>
                <a:cs typeface="Arial"/>
              </a:rPr>
              <a:t>D.O.B.</a:t>
            </a:r>
            <a:r>
              <a:rPr sz="1000" spc="-80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31.12.1985  Cheshire,</a:t>
            </a:r>
            <a:r>
              <a:rPr sz="1000" spc="-45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England</a:t>
            </a:r>
            <a:endParaRPr sz="1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315581" y="4183760"/>
            <a:ext cx="113855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000" spc="-5" dirty="0">
                <a:latin typeface="Arial"/>
                <a:cs typeface="Arial"/>
              </a:rPr>
              <a:t>Student nr.33033  University of</a:t>
            </a:r>
            <a:r>
              <a:rPr sz="1000" spc="-6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Oxford</a:t>
            </a:r>
            <a:endParaRPr sz="1000">
              <a:latin typeface="Arial"/>
              <a:cs typeface="Arial"/>
            </a:endParaRPr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367271" y="4368055"/>
            <a:ext cx="944943" cy="356725"/>
          </a:xfrm>
          <a:prstGeom prst="rect">
            <a:avLst/>
          </a:prstGeom>
        </p:spPr>
      </p:pic>
      <p:sp>
        <p:nvSpPr>
          <p:cNvPr id="17" name="Slayt Numarası Yer Tutucusu 1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31</a:t>
            </a:fld>
            <a:endParaRPr lang="tr-TR" dirty="0"/>
          </a:p>
        </p:txBody>
      </p:sp>
      <p:sp>
        <p:nvSpPr>
          <p:cNvPr id="18" name="Altbilgi Yer Tutucusu 17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8150" y="299974"/>
            <a:ext cx="647954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/>
              <a:t>Organisation/System</a:t>
            </a:r>
            <a:r>
              <a:rPr sz="3200" spc="-95" dirty="0"/>
              <a:t> </a:t>
            </a:r>
            <a:r>
              <a:rPr sz="3200" spc="-5" dirty="0"/>
              <a:t>Authentication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444500" y="1099897"/>
            <a:ext cx="7341234" cy="120650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Goal</a:t>
            </a:r>
            <a:endParaRPr sz="24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40"/>
              </a:spcBef>
              <a:tabLst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–	Establish the correct identity of organisations/remote</a:t>
            </a:r>
            <a:r>
              <a:rPr sz="2000" spc="-2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hosts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Main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threat: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44500" y="2282799"/>
            <a:ext cx="3325495" cy="1826895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755015" indent="-285750">
              <a:lnSpc>
                <a:spcPct val="100000"/>
              </a:lnSpc>
              <a:spcBef>
                <a:spcPts val="42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Network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intrusion</a:t>
            </a:r>
            <a:endParaRPr sz="200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2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Masquerading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attacks,</a:t>
            </a:r>
            <a:endParaRPr sz="200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Replay</a:t>
            </a:r>
            <a:r>
              <a:rPr sz="2000" spc="-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attacks</a:t>
            </a:r>
            <a:endParaRPr sz="200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spc="5" dirty="0">
                <a:latin typeface="Arial"/>
                <a:cs typeface="Arial"/>
              </a:rPr>
              <a:t>(D)DOS</a:t>
            </a:r>
            <a:r>
              <a:rPr sz="2000" spc="-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attacks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8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Controls: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1700" y="4128008"/>
            <a:ext cx="7082155" cy="960755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297815" marR="5080" indent="-285750">
              <a:lnSpc>
                <a:spcPts val="2230"/>
              </a:lnSpc>
              <a:spcBef>
                <a:spcPts val="320"/>
              </a:spcBef>
              <a:buFont typeface="Arial"/>
              <a:buChar char="–"/>
              <a:tabLst>
                <a:tab pos="297815" algn="l"/>
                <a:tab pos="298450" algn="l"/>
              </a:tabLst>
            </a:pPr>
            <a:r>
              <a:rPr sz="2000" i="1" dirty="0">
                <a:latin typeface="Arial"/>
                <a:cs typeface="Arial"/>
              </a:rPr>
              <a:t>Cryptographic authentication protocols </a:t>
            </a:r>
            <a:r>
              <a:rPr sz="1800" i="1" spc="-5" dirty="0">
                <a:latin typeface="Arial"/>
                <a:cs typeface="Arial"/>
              </a:rPr>
              <a:t>based on </a:t>
            </a:r>
            <a:r>
              <a:rPr sz="1800" i="1" dirty="0">
                <a:latin typeface="Arial"/>
                <a:cs typeface="Arial"/>
              </a:rPr>
              <a:t>h</a:t>
            </a:r>
            <a:r>
              <a:rPr sz="2000" i="1" dirty="0">
                <a:latin typeface="Arial"/>
                <a:cs typeface="Arial"/>
              </a:rPr>
              <a:t>ashing</a:t>
            </a:r>
            <a:r>
              <a:rPr sz="2000" i="1" spc="-15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and  encryption</a:t>
            </a:r>
            <a:r>
              <a:rPr sz="2000" i="1" spc="-5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algorithms</a:t>
            </a:r>
            <a:endParaRPr sz="2000">
              <a:latin typeface="Arial"/>
              <a:cs typeface="Arial"/>
            </a:endParaRPr>
          </a:p>
          <a:p>
            <a:pPr marL="297815" indent="-285750">
              <a:lnSpc>
                <a:spcPct val="100000"/>
              </a:lnSpc>
              <a:spcBef>
                <a:spcPts val="280"/>
              </a:spcBef>
              <a:buFont typeface="Arial"/>
              <a:buChar char="–"/>
              <a:tabLst>
                <a:tab pos="297815" algn="l"/>
                <a:tab pos="298450" algn="l"/>
              </a:tabLst>
            </a:pPr>
            <a:r>
              <a:rPr sz="2000" i="1" dirty="0">
                <a:latin typeface="Arial"/>
                <a:cs typeface="Arial"/>
              </a:rPr>
              <a:t>Examples: TLS, </a:t>
            </a:r>
            <a:r>
              <a:rPr sz="2000" i="1" spc="-5" dirty="0">
                <a:latin typeface="Arial"/>
                <a:cs typeface="Arial"/>
              </a:rPr>
              <a:t>VPN,</a:t>
            </a:r>
            <a:r>
              <a:rPr sz="2000" i="1" spc="-50" dirty="0">
                <a:latin typeface="Arial"/>
                <a:cs typeface="Arial"/>
              </a:rPr>
              <a:t> </a:t>
            </a:r>
            <a:r>
              <a:rPr sz="2000" i="1" spc="-5" dirty="0">
                <a:latin typeface="Arial"/>
                <a:cs typeface="Arial"/>
              </a:rPr>
              <a:t>IPSEC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98535" y="2590800"/>
            <a:ext cx="483108" cy="742188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7631430" y="2944241"/>
            <a:ext cx="396875" cy="111760"/>
          </a:xfrm>
          <a:custGeom>
            <a:avLst/>
            <a:gdLst/>
            <a:ahLst/>
            <a:cxnLst/>
            <a:rect l="l" t="t" r="r" b="b"/>
            <a:pathLst>
              <a:path w="396875" h="111760">
                <a:moveTo>
                  <a:pt x="95503" y="0"/>
                </a:moveTo>
                <a:lnTo>
                  <a:pt x="90804" y="2794"/>
                </a:lnTo>
                <a:lnTo>
                  <a:pt x="0" y="55753"/>
                </a:lnTo>
                <a:lnTo>
                  <a:pt x="90804" y="108712"/>
                </a:lnTo>
                <a:lnTo>
                  <a:pt x="95503" y="111506"/>
                </a:lnTo>
                <a:lnTo>
                  <a:pt x="101600" y="109982"/>
                </a:lnTo>
                <a:lnTo>
                  <a:pt x="104394" y="105156"/>
                </a:lnTo>
                <a:lnTo>
                  <a:pt x="107188" y="100457"/>
                </a:lnTo>
                <a:lnTo>
                  <a:pt x="105537" y="94361"/>
                </a:lnTo>
                <a:lnTo>
                  <a:pt x="100838" y="91694"/>
                </a:lnTo>
                <a:lnTo>
                  <a:pt x="56206" y="65659"/>
                </a:lnTo>
                <a:lnTo>
                  <a:pt x="19558" y="65659"/>
                </a:lnTo>
                <a:lnTo>
                  <a:pt x="19558" y="45847"/>
                </a:lnTo>
                <a:lnTo>
                  <a:pt x="56206" y="45847"/>
                </a:lnTo>
                <a:lnTo>
                  <a:pt x="100838" y="19812"/>
                </a:lnTo>
                <a:lnTo>
                  <a:pt x="105537" y="17145"/>
                </a:lnTo>
                <a:lnTo>
                  <a:pt x="107188" y="11049"/>
                </a:lnTo>
                <a:lnTo>
                  <a:pt x="104394" y="6350"/>
                </a:lnTo>
                <a:lnTo>
                  <a:pt x="101600" y="1524"/>
                </a:lnTo>
                <a:lnTo>
                  <a:pt x="95503" y="0"/>
                </a:lnTo>
                <a:close/>
              </a:path>
              <a:path w="396875" h="111760">
                <a:moveTo>
                  <a:pt x="357650" y="55753"/>
                </a:moveTo>
                <a:lnTo>
                  <a:pt x="296037" y="91694"/>
                </a:lnTo>
                <a:lnTo>
                  <a:pt x="291338" y="94361"/>
                </a:lnTo>
                <a:lnTo>
                  <a:pt x="289687" y="100457"/>
                </a:lnTo>
                <a:lnTo>
                  <a:pt x="292480" y="105156"/>
                </a:lnTo>
                <a:lnTo>
                  <a:pt x="295275" y="109982"/>
                </a:lnTo>
                <a:lnTo>
                  <a:pt x="301371" y="111506"/>
                </a:lnTo>
                <a:lnTo>
                  <a:pt x="306070" y="108712"/>
                </a:lnTo>
                <a:lnTo>
                  <a:pt x="379889" y="65659"/>
                </a:lnTo>
                <a:lnTo>
                  <a:pt x="377317" y="65659"/>
                </a:lnTo>
                <a:lnTo>
                  <a:pt x="377317" y="64262"/>
                </a:lnTo>
                <a:lnTo>
                  <a:pt x="372237" y="64262"/>
                </a:lnTo>
                <a:lnTo>
                  <a:pt x="357650" y="55753"/>
                </a:lnTo>
                <a:close/>
              </a:path>
              <a:path w="396875" h="111760">
                <a:moveTo>
                  <a:pt x="56206" y="45847"/>
                </a:moveTo>
                <a:lnTo>
                  <a:pt x="19558" y="45847"/>
                </a:lnTo>
                <a:lnTo>
                  <a:pt x="19558" y="65659"/>
                </a:lnTo>
                <a:lnTo>
                  <a:pt x="56206" y="65659"/>
                </a:lnTo>
                <a:lnTo>
                  <a:pt x="53811" y="64262"/>
                </a:lnTo>
                <a:lnTo>
                  <a:pt x="24638" y="64262"/>
                </a:lnTo>
                <a:lnTo>
                  <a:pt x="24638" y="47244"/>
                </a:lnTo>
                <a:lnTo>
                  <a:pt x="53811" y="47244"/>
                </a:lnTo>
                <a:lnTo>
                  <a:pt x="56206" y="45847"/>
                </a:lnTo>
                <a:close/>
              </a:path>
              <a:path w="396875" h="111760">
                <a:moveTo>
                  <a:pt x="340668" y="45847"/>
                </a:moveTo>
                <a:lnTo>
                  <a:pt x="56206" y="45847"/>
                </a:lnTo>
                <a:lnTo>
                  <a:pt x="39224" y="55753"/>
                </a:lnTo>
                <a:lnTo>
                  <a:pt x="56206" y="65659"/>
                </a:lnTo>
                <a:lnTo>
                  <a:pt x="340668" y="65659"/>
                </a:lnTo>
                <a:lnTo>
                  <a:pt x="357650" y="55753"/>
                </a:lnTo>
                <a:lnTo>
                  <a:pt x="340668" y="45847"/>
                </a:lnTo>
                <a:close/>
              </a:path>
              <a:path w="396875" h="111760">
                <a:moveTo>
                  <a:pt x="379889" y="45847"/>
                </a:moveTo>
                <a:lnTo>
                  <a:pt x="377317" y="45847"/>
                </a:lnTo>
                <a:lnTo>
                  <a:pt x="377317" y="65659"/>
                </a:lnTo>
                <a:lnTo>
                  <a:pt x="379889" y="65659"/>
                </a:lnTo>
                <a:lnTo>
                  <a:pt x="396875" y="55753"/>
                </a:lnTo>
                <a:lnTo>
                  <a:pt x="379889" y="45847"/>
                </a:lnTo>
                <a:close/>
              </a:path>
              <a:path w="396875" h="111760">
                <a:moveTo>
                  <a:pt x="24638" y="47244"/>
                </a:moveTo>
                <a:lnTo>
                  <a:pt x="24638" y="64262"/>
                </a:lnTo>
                <a:lnTo>
                  <a:pt x="39224" y="55753"/>
                </a:lnTo>
                <a:lnTo>
                  <a:pt x="24638" y="47244"/>
                </a:lnTo>
                <a:close/>
              </a:path>
              <a:path w="396875" h="111760">
                <a:moveTo>
                  <a:pt x="39224" y="55753"/>
                </a:moveTo>
                <a:lnTo>
                  <a:pt x="24638" y="64262"/>
                </a:lnTo>
                <a:lnTo>
                  <a:pt x="53811" y="64262"/>
                </a:lnTo>
                <a:lnTo>
                  <a:pt x="39224" y="55753"/>
                </a:lnTo>
                <a:close/>
              </a:path>
              <a:path w="396875" h="111760">
                <a:moveTo>
                  <a:pt x="372237" y="47244"/>
                </a:moveTo>
                <a:lnTo>
                  <a:pt x="357650" y="55753"/>
                </a:lnTo>
                <a:lnTo>
                  <a:pt x="372237" y="64262"/>
                </a:lnTo>
                <a:lnTo>
                  <a:pt x="372237" y="47244"/>
                </a:lnTo>
                <a:close/>
              </a:path>
              <a:path w="396875" h="111760">
                <a:moveTo>
                  <a:pt x="377317" y="47244"/>
                </a:moveTo>
                <a:lnTo>
                  <a:pt x="372237" y="47244"/>
                </a:lnTo>
                <a:lnTo>
                  <a:pt x="372237" y="64262"/>
                </a:lnTo>
                <a:lnTo>
                  <a:pt x="377317" y="64262"/>
                </a:lnTo>
                <a:lnTo>
                  <a:pt x="377317" y="47244"/>
                </a:lnTo>
                <a:close/>
              </a:path>
              <a:path w="396875" h="111760">
                <a:moveTo>
                  <a:pt x="53811" y="47244"/>
                </a:moveTo>
                <a:lnTo>
                  <a:pt x="24638" y="47244"/>
                </a:lnTo>
                <a:lnTo>
                  <a:pt x="39224" y="55753"/>
                </a:lnTo>
                <a:lnTo>
                  <a:pt x="53811" y="47244"/>
                </a:lnTo>
                <a:close/>
              </a:path>
              <a:path w="396875" h="111760">
                <a:moveTo>
                  <a:pt x="301371" y="0"/>
                </a:moveTo>
                <a:lnTo>
                  <a:pt x="295275" y="1524"/>
                </a:lnTo>
                <a:lnTo>
                  <a:pt x="292480" y="6350"/>
                </a:lnTo>
                <a:lnTo>
                  <a:pt x="289687" y="11049"/>
                </a:lnTo>
                <a:lnTo>
                  <a:pt x="291338" y="17145"/>
                </a:lnTo>
                <a:lnTo>
                  <a:pt x="296037" y="19812"/>
                </a:lnTo>
                <a:lnTo>
                  <a:pt x="357650" y="55753"/>
                </a:lnTo>
                <a:lnTo>
                  <a:pt x="372237" y="47244"/>
                </a:lnTo>
                <a:lnTo>
                  <a:pt x="377317" y="47244"/>
                </a:lnTo>
                <a:lnTo>
                  <a:pt x="377317" y="45847"/>
                </a:lnTo>
                <a:lnTo>
                  <a:pt x="379889" y="45847"/>
                </a:lnTo>
                <a:lnTo>
                  <a:pt x="306070" y="2794"/>
                </a:lnTo>
                <a:lnTo>
                  <a:pt x="30137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091171" y="2590800"/>
            <a:ext cx="483107" cy="742188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6843521" y="2253233"/>
            <a:ext cx="78803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Host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A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996173" y="2232406"/>
            <a:ext cx="78803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Host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B</a:t>
            </a:r>
            <a:endParaRPr sz="2000">
              <a:latin typeface="Arial"/>
              <a:cs typeface="Arial"/>
            </a:endParaRPr>
          </a:p>
        </p:txBody>
      </p:sp>
      <p:sp>
        <p:nvSpPr>
          <p:cNvPr id="14" name="Slayt Numarası Yer Tutucusu 1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32</a:t>
            </a:fld>
            <a:endParaRPr lang="tr-TR" dirty="0"/>
          </a:p>
        </p:txBody>
      </p:sp>
      <p:sp>
        <p:nvSpPr>
          <p:cNvPr id="15" name="Altbilgi Yer Tutucusu 14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08965"/>
            <a:ext cx="4764405" cy="96646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 marR="5080">
              <a:lnSpc>
                <a:spcPts val="3560"/>
              </a:lnSpc>
              <a:spcBef>
                <a:spcPts val="455"/>
              </a:spcBef>
            </a:pPr>
            <a:r>
              <a:rPr sz="3200" dirty="0"/>
              <a:t>Data Origin</a:t>
            </a:r>
            <a:r>
              <a:rPr sz="3200" spc="-85" dirty="0"/>
              <a:t> </a:t>
            </a:r>
            <a:r>
              <a:rPr sz="3200" spc="-5" dirty="0"/>
              <a:t>Authentication  </a:t>
            </a:r>
            <a:r>
              <a:rPr sz="3200" dirty="0"/>
              <a:t>(Message</a:t>
            </a:r>
            <a:r>
              <a:rPr sz="3200" spc="-55" dirty="0"/>
              <a:t> </a:t>
            </a:r>
            <a:r>
              <a:rPr sz="3200" spc="-5" dirty="0"/>
              <a:t>authentication)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93700" y="1367154"/>
            <a:ext cx="7750175" cy="46609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04495" marR="68580" indent="-341630">
              <a:lnSpc>
                <a:spcPts val="2680"/>
              </a:lnSpc>
              <a:spcBef>
                <a:spcPts val="355"/>
              </a:spcBef>
              <a:buChar char="•"/>
              <a:tabLst>
                <a:tab pos="404495" algn="l"/>
                <a:tab pos="405130" algn="l"/>
              </a:tabLst>
            </a:pPr>
            <a:r>
              <a:rPr sz="2400" dirty="0">
                <a:latin typeface="Arial"/>
                <a:cs typeface="Arial"/>
              </a:rPr>
              <a:t>Goal: </a:t>
            </a:r>
            <a:r>
              <a:rPr sz="2400" spc="-5" dirty="0">
                <a:latin typeface="Arial"/>
                <a:cs typeface="Arial"/>
              </a:rPr>
              <a:t>Recipient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a </a:t>
            </a:r>
            <a:r>
              <a:rPr sz="2400" dirty="0">
                <a:latin typeface="Arial"/>
                <a:cs typeface="Arial"/>
              </a:rPr>
              <a:t>message (i.e. </a:t>
            </a:r>
            <a:r>
              <a:rPr sz="2400" spc="-5" dirty="0">
                <a:latin typeface="Arial"/>
                <a:cs typeface="Arial"/>
              </a:rPr>
              <a:t>data) can </a:t>
            </a:r>
            <a:r>
              <a:rPr sz="2400" dirty="0">
                <a:latin typeface="Arial"/>
                <a:cs typeface="Arial"/>
              </a:rPr>
              <a:t>verify the  </a:t>
            </a:r>
            <a:r>
              <a:rPr sz="2400" spc="-5" dirty="0">
                <a:latin typeface="Arial"/>
                <a:cs typeface="Arial"/>
              </a:rPr>
              <a:t>correctness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claimed sender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identity</a:t>
            </a:r>
            <a:endParaRPr sz="2400">
              <a:latin typeface="Arial"/>
              <a:cs typeface="Arial"/>
            </a:endParaRPr>
          </a:p>
          <a:p>
            <a:pPr marL="805815" lvl="1" indent="-285750">
              <a:lnSpc>
                <a:spcPct val="100000"/>
              </a:lnSpc>
              <a:spcBef>
                <a:spcPts val="280"/>
              </a:spcBef>
              <a:buChar char="–"/>
              <a:tabLst>
                <a:tab pos="805815" algn="l"/>
                <a:tab pos="806450" algn="l"/>
                <a:tab pos="1687830" algn="l"/>
              </a:tabLst>
            </a:pPr>
            <a:r>
              <a:rPr sz="2000" dirty="0">
                <a:latin typeface="Arial"/>
                <a:cs typeface="Arial"/>
              </a:rPr>
              <a:t>But</a:t>
            </a:r>
            <a:r>
              <a:rPr sz="2000" spc="5" dirty="0">
                <a:latin typeface="Arial"/>
                <a:cs typeface="Arial"/>
              </a:rPr>
              <a:t> 3</a:t>
            </a:r>
            <a:r>
              <a:rPr sz="1950" spc="7" baseline="25641" dirty="0">
                <a:latin typeface="Arial"/>
                <a:cs typeface="Arial"/>
              </a:rPr>
              <a:t>rd	</a:t>
            </a:r>
            <a:r>
              <a:rPr sz="2000" dirty="0">
                <a:latin typeface="Arial"/>
                <a:cs typeface="Arial"/>
              </a:rPr>
              <a:t>party may not be able to verify</a:t>
            </a:r>
            <a:r>
              <a:rPr sz="2000" spc="-1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it</a:t>
            </a:r>
            <a:endParaRPr sz="2000">
              <a:latin typeface="Arial"/>
              <a:cs typeface="Arial"/>
            </a:endParaRPr>
          </a:p>
          <a:p>
            <a:pPr marL="404495" indent="-341630">
              <a:lnSpc>
                <a:spcPct val="100000"/>
              </a:lnSpc>
              <a:spcBef>
                <a:spcPts val="390"/>
              </a:spcBef>
              <a:buChar char="•"/>
              <a:tabLst>
                <a:tab pos="404495" algn="l"/>
                <a:tab pos="405130" algn="l"/>
              </a:tabLst>
            </a:pPr>
            <a:r>
              <a:rPr sz="2400" spc="-5" dirty="0">
                <a:latin typeface="Arial"/>
                <a:cs typeface="Arial"/>
              </a:rPr>
              <a:t>Main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threats:</a:t>
            </a:r>
            <a:endParaRPr sz="2400">
              <a:latin typeface="Arial"/>
              <a:cs typeface="Arial"/>
            </a:endParaRPr>
          </a:p>
          <a:p>
            <a:pPr marL="8058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805815" algn="l"/>
                <a:tab pos="806450" algn="l"/>
              </a:tabLst>
            </a:pPr>
            <a:r>
              <a:rPr sz="2000" dirty="0">
                <a:latin typeface="Arial"/>
                <a:cs typeface="Arial"/>
              </a:rPr>
              <a:t>False</a:t>
            </a:r>
            <a:r>
              <a:rPr sz="2000" spc="-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transactions</a:t>
            </a:r>
            <a:endParaRPr sz="2000">
              <a:latin typeface="Arial"/>
              <a:cs typeface="Arial"/>
            </a:endParaRPr>
          </a:p>
          <a:p>
            <a:pPr marL="8058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805815" algn="l"/>
                <a:tab pos="806450" algn="l"/>
              </a:tabLst>
            </a:pPr>
            <a:r>
              <a:rPr sz="2000" dirty="0">
                <a:latin typeface="Arial"/>
                <a:cs typeface="Arial"/>
              </a:rPr>
              <a:t>False messages and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data</a:t>
            </a:r>
            <a:endParaRPr sz="2000">
              <a:latin typeface="Arial"/>
              <a:cs typeface="Arial"/>
            </a:endParaRPr>
          </a:p>
          <a:p>
            <a:pPr marL="404495" indent="-341630">
              <a:lnSpc>
                <a:spcPct val="100000"/>
              </a:lnSpc>
              <a:spcBef>
                <a:spcPts val="380"/>
              </a:spcBef>
              <a:buChar char="•"/>
              <a:tabLst>
                <a:tab pos="404495" algn="l"/>
                <a:tab pos="405130" algn="l"/>
              </a:tabLst>
            </a:pPr>
            <a:r>
              <a:rPr sz="2400" spc="-5" dirty="0">
                <a:latin typeface="Arial"/>
                <a:cs typeface="Arial"/>
              </a:rPr>
              <a:t>Controls:</a:t>
            </a:r>
            <a:endParaRPr sz="2400">
              <a:latin typeface="Arial"/>
              <a:cs typeface="Arial"/>
            </a:endParaRPr>
          </a:p>
          <a:p>
            <a:pPr marL="805815" lvl="1" indent="-285750">
              <a:lnSpc>
                <a:spcPct val="100000"/>
              </a:lnSpc>
              <a:spcBef>
                <a:spcPts val="350"/>
              </a:spcBef>
              <a:buFont typeface="Arial"/>
              <a:buChar char="–"/>
              <a:tabLst>
                <a:tab pos="805815" algn="l"/>
                <a:tab pos="806450" algn="l"/>
              </a:tabLst>
            </a:pPr>
            <a:r>
              <a:rPr sz="2000" i="1" dirty="0">
                <a:latin typeface="Arial"/>
                <a:cs typeface="Arial"/>
              </a:rPr>
              <a:t>Encryption with shared secret</a:t>
            </a:r>
            <a:r>
              <a:rPr sz="2000" i="1" spc="-13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key</a:t>
            </a:r>
            <a:endParaRPr sz="2000">
              <a:latin typeface="Arial"/>
              <a:cs typeface="Arial"/>
            </a:endParaRPr>
          </a:p>
          <a:p>
            <a:pPr marL="805815" lvl="1" indent="-285750">
              <a:lnSpc>
                <a:spcPct val="100000"/>
              </a:lnSpc>
              <a:spcBef>
                <a:spcPts val="325"/>
              </a:spcBef>
              <a:buFont typeface="Arial"/>
              <a:buChar char="–"/>
              <a:tabLst>
                <a:tab pos="805815" algn="l"/>
                <a:tab pos="806450" algn="l"/>
              </a:tabLst>
            </a:pPr>
            <a:r>
              <a:rPr sz="2000" i="1" dirty="0">
                <a:latin typeface="Arial"/>
                <a:cs typeface="Arial"/>
              </a:rPr>
              <a:t>MAC (Message Authentication</a:t>
            </a:r>
            <a:r>
              <a:rPr sz="2000" i="1" spc="-7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Code)</a:t>
            </a:r>
            <a:endParaRPr sz="2000">
              <a:latin typeface="Arial"/>
              <a:cs typeface="Arial"/>
            </a:endParaRPr>
          </a:p>
          <a:p>
            <a:pPr marL="805815" lvl="1" indent="-285750">
              <a:lnSpc>
                <a:spcPct val="100000"/>
              </a:lnSpc>
              <a:spcBef>
                <a:spcPts val="340"/>
              </a:spcBef>
              <a:buFont typeface="Arial"/>
              <a:buChar char="–"/>
              <a:tabLst>
                <a:tab pos="805815" algn="l"/>
                <a:tab pos="806450" algn="l"/>
              </a:tabLst>
            </a:pPr>
            <a:r>
              <a:rPr sz="2000" i="1" dirty="0">
                <a:latin typeface="Arial"/>
                <a:cs typeface="Arial"/>
              </a:rPr>
              <a:t>Security</a:t>
            </a:r>
            <a:r>
              <a:rPr sz="2000" i="1" spc="-3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protocols</a:t>
            </a:r>
            <a:endParaRPr sz="2000">
              <a:latin typeface="Arial"/>
              <a:cs typeface="Arial"/>
            </a:endParaRPr>
          </a:p>
          <a:p>
            <a:pPr marL="805815" lvl="1" indent="-285750">
              <a:lnSpc>
                <a:spcPct val="100000"/>
              </a:lnSpc>
              <a:spcBef>
                <a:spcPts val="335"/>
              </a:spcBef>
              <a:buFont typeface="Arial"/>
              <a:buChar char="–"/>
              <a:tabLst>
                <a:tab pos="805815" algn="l"/>
                <a:tab pos="806450" algn="l"/>
              </a:tabLst>
            </a:pPr>
            <a:r>
              <a:rPr sz="2000" i="1" dirty="0">
                <a:latin typeface="Arial"/>
                <a:cs typeface="Arial"/>
              </a:rPr>
              <a:t>Digital signature with private</a:t>
            </a:r>
            <a:r>
              <a:rPr sz="2000" i="1" spc="-8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key</a:t>
            </a:r>
            <a:endParaRPr sz="2000">
              <a:latin typeface="Arial"/>
              <a:cs typeface="Arial"/>
            </a:endParaRPr>
          </a:p>
          <a:p>
            <a:pPr marL="805815" lvl="1" indent="-285750">
              <a:lnSpc>
                <a:spcPct val="100000"/>
              </a:lnSpc>
              <a:spcBef>
                <a:spcPts val="325"/>
              </a:spcBef>
              <a:buFont typeface="Arial"/>
              <a:buChar char="–"/>
              <a:tabLst>
                <a:tab pos="805815" algn="l"/>
                <a:tab pos="806450" algn="l"/>
              </a:tabLst>
            </a:pPr>
            <a:r>
              <a:rPr sz="2000" i="1" dirty="0">
                <a:latin typeface="Arial"/>
                <a:cs typeface="Arial"/>
              </a:rPr>
              <a:t>Electronic</a:t>
            </a:r>
            <a:r>
              <a:rPr sz="2000" i="1" spc="-3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signature,</a:t>
            </a:r>
            <a:endParaRPr sz="2000">
              <a:latin typeface="Arial"/>
              <a:cs typeface="Arial"/>
            </a:endParaRPr>
          </a:p>
          <a:p>
            <a:pPr marL="1206500" lvl="2" indent="-229235">
              <a:lnSpc>
                <a:spcPct val="100000"/>
              </a:lnSpc>
              <a:spcBef>
                <a:spcPts val="355"/>
              </a:spcBef>
              <a:buChar char="•"/>
              <a:tabLst>
                <a:tab pos="1206500" algn="l"/>
                <a:tab pos="1207135" algn="l"/>
              </a:tabLst>
            </a:pPr>
            <a:r>
              <a:rPr sz="1800" dirty="0">
                <a:latin typeface="Arial"/>
                <a:cs typeface="Arial"/>
              </a:rPr>
              <a:t>i.e. </a:t>
            </a:r>
            <a:r>
              <a:rPr sz="1800" spc="-5" dirty="0">
                <a:latin typeface="Arial"/>
                <a:cs typeface="Arial"/>
              </a:rPr>
              <a:t>any digital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evidence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12179" y="3140964"/>
            <a:ext cx="1905000" cy="1720596"/>
          </a:xfrm>
          <a:prstGeom prst="rect">
            <a:avLst/>
          </a:prstGeom>
        </p:spPr>
      </p:pic>
      <p:sp>
        <p:nvSpPr>
          <p:cNvPr id="8" name="Slayt Numarası Yer Tutucusu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33</a:t>
            </a:fld>
            <a:endParaRPr lang="tr-TR" dirty="0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32715"/>
            <a:ext cx="34588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No</a:t>
            </a:r>
            <a:r>
              <a:rPr spc="5" dirty="0"/>
              <a:t>n</a:t>
            </a:r>
            <a:r>
              <a:rPr dirty="0"/>
              <a:t>-</a:t>
            </a:r>
            <a:r>
              <a:rPr spc="-5" dirty="0"/>
              <a:t>Rep</a:t>
            </a:r>
            <a:r>
              <a:rPr dirty="0"/>
              <a:t>u</a:t>
            </a:r>
            <a:r>
              <a:rPr spc="-5" dirty="0"/>
              <a:t>diation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38150" y="606044"/>
            <a:ext cx="8539480" cy="5514975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218440">
              <a:lnSpc>
                <a:spcPct val="100000"/>
              </a:lnSpc>
              <a:spcBef>
                <a:spcPts val="525"/>
              </a:spcBef>
            </a:pPr>
            <a:r>
              <a:rPr sz="2400" dirty="0">
                <a:solidFill>
                  <a:srgbClr val="333399"/>
                </a:solidFill>
                <a:latin typeface="Arial"/>
                <a:cs typeface="Arial"/>
              </a:rPr>
              <a:t>(Strong form of </a:t>
            </a: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Data</a:t>
            </a:r>
            <a:r>
              <a:rPr sz="2400" spc="-1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Authentication)</a:t>
            </a:r>
            <a:endParaRPr sz="2400">
              <a:latin typeface="Arial"/>
              <a:cs typeface="Arial"/>
            </a:endParaRPr>
          </a:p>
          <a:p>
            <a:pPr marL="353695" marR="279400" indent="-341630">
              <a:lnSpc>
                <a:spcPts val="2680"/>
              </a:lnSpc>
              <a:spcBef>
                <a:spcPts val="68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Goal: </a:t>
            </a:r>
            <a:r>
              <a:rPr sz="2400" spc="-5" dirty="0">
                <a:latin typeface="Arial"/>
                <a:cs typeface="Arial"/>
              </a:rPr>
              <a:t>Making sending and receiving messages undeniable  through unforgible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evidence.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28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Non-repudiation of origin: proof that data was</a:t>
            </a:r>
            <a:r>
              <a:rPr sz="2000" spc="-1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sent.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Non-repudiation of delivery: proof that data was</a:t>
            </a:r>
            <a:r>
              <a:rPr sz="2000" spc="-1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received.</a:t>
            </a:r>
            <a:endParaRPr sz="2000">
              <a:latin typeface="Arial"/>
              <a:cs typeface="Arial"/>
            </a:endParaRPr>
          </a:p>
          <a:p>
            <a:pPr marL="754380" marR="5080" lvl="1" indent="-285115">
              <a:lnSpc>
                <a:spcPts val="2230"/>
              </a:lnSpc>
              <a:spcBef>
                <a:spcPts val="5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NB: imprecise interpretation: Has a message been received and</a:t>
            </a:r>
            <a:r>
              <a:rPr sz="2000" spc="-2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read  just because it has been delivered to your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mailbox?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5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Main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threats: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Sender falsely denying having sent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message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Recipient falsely denying having received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message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Control: </a:t>
            </a:r>
            <a:r>
              <a:rPr sz="2400" i="1" spc="-5" dirty="0">
                <a:latin typeface="Arial"/>
                <a:cs typeface="Arial"/>
              </a:rPr>
              <a:t>digital</a:t>
            </a:r>
            <a:r>
              <a:rPr sz="2400" i="1" spc="35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signature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Cryptographic evidence that can be confirmed by a third</a:t>
            </a:r>
            <a:r>
              <a:rPr sz="2000" spc="-1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party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Data origin authentication and non-repudiation are</a:t>
            </a:r>
            <a:r>
              <a:rPr sz="2400" spc="204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similar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Data origin authentication only provides proof to recipient</a:t>
            </a:r>
            <a:r>
              <a:rPr sz="2000" spc="-1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party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2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Non-repudiation also provides proof to third</a:t>
            </a:r>
            <a:r>
              <a:rPr sz="2000" spc="-1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parties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34</a:t>
            </a:fld>
            <a:endParaRPr lang="tr-TR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Accountab</a:t>
            </a:r>
            <a:r>
              <a:rPr dirty="0"/>
              <a:t>i</a:t>
            </a:r>
            <a:r>
              <a:rPr spc="-5" dirty="0"/>
              <a:t>lity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38150" y="504698"/>
            <a:ext cx="7887334" cy="5488940"/>
          </a:xfrm>
          <a:prstGeom prst="rect">
            <a:avLst/>
          </a:prstGeom>
        </p:spPr>
        <p:txBody>
          <a:bodyPr vert="horz" wrap="square" lIns="0" tIns="87630" rIns="0" bIns="0" rtlCol="0">
            <a:spAutoFit/>
          </a:bodyPr>
          <a:lstStyle/>
          <a:p>
            <a:pPr marL="218440">
              <a:lnSpc>
                <a:spcPct val="100000"/>
              </a:lnSpc>
              <a:spcBef>
                <a:spcPts val="690"/>
              </a:spcBef>
            </a:pP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(Can be considered as a part </a:t>
            </a:r>
            <a:r>
              <a:rPr sz="2400" dirty="0">
                <a:solidFill>
                  <a:srgbClr val="333399"/>
                </a:solidFill>
                <a:latin typeface="Arial"/>
                <a:cs typeface="Arial"/>
              </a:rPr>
              <a:t>of </a:t>
            </a: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System</a:t>
            </a:r>
            <a:r>
              <a:rPr sz="2400" spc="8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integrity)</a:t>
            </a:r>
            <a:endParaRPr sz="2400">
              <a:latin typeface="Arial"/>
              <a:cs typeface="Arial"/>
            </a:endParaRPr>
          </a:p>
          <a:p>
            <a:pPr marL="353695" marR="643890" indent="-341630">
              <a:lnSpc>
                <a:spcPts val="2680"/>
              </a:lnSpc>
              <a:spcBef>
                <a:spcPts val="85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Goal: </a:t>
            </a:r>
            <a:r>
              <a:rPr sz="2400" spc="-5" dirty="0">
                <a:latin typeface="Arial"/>
                <a:cs typeface="Arial"/>
              </a:rPr>
              <a:t>Trace action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a specific user and hold </a:t>
            </a:r>
            <a:r>
              <a:rPr sz="2400" dirty="0">
                <a:latin typeface="Arial"/>
                <a:cs typeface="Arial"/>
              </a:rPr>
              <a:t>them  </a:t>
            </a:r>
            <a:r>
              <a:rPr sz="2400" spc="-5" dirty="0">
                <a:latin typeface="Arial"/>
                <a:cs typeface="Arial"/>
              </a:rPr>
              <a:t>responsible</a:t>
            </a:r>
            <a:endParaRPr sz="2400">
              <a:latin typeface="Arial"/>
              <a:cs typeface="Arial"/>
            </a:endParaRPr>
          </a:p>
          <a:p>
            <a:pPr marL="754380" marR="5080" lvl="1" indent="-285115">
              <a:lnSpc>
                <a:spcPts val="2240"/>
              </a:lnSpc>
              <a:spcBef>
                <a:spcPts val="484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Audit </a:t>
            </a:r>
            <a:r>
              <a:rPr sz="2000" i="1" spc="-5" dirty="0">
                <a:latin typeface="Arial"/>
                <a:cs typeface="Arial"/>
              </a:rPr>
              <a:t>information must </a:t>
            </a:r>
            <a:r>
              <a:rPr sz="2000" i="1" dirty="0">
                <a:latin typeface="Arial"/>
                <a:cs typeface="Arial"/>
              </a:rPr>
              <a:t>be selectively kept and protected so</a:t>
            </a:r>
            <a:r>
              <a:rPr sz="2000" i="1" spc="-15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that  actions affecting security can be traced to the responsible</a:t>
            </a:r>
            <a:r>
              <a:rPr sz="2000" i="1" spc="-229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party</a:t>
            </a:r>
            <a:endParaRPr sz="2000">
              <a:latin typeface="Arial"/>
              <a:cs typeface="Arial"/>
            </a:endParaRPr>
          </a:p>
          <a:p>
            <a:pPr marL="132080" algn="ctr">
              <a:lnSpc>
                <a:spcPct val="100000"/>
              </a:lnSpc>
              <a:spcBef>
                <a:spcPts val="285"/>
              </a:spcBef>
            </a:pPr>
            <a:r>
              <a:rPr sz="2000" dirty="0">
                <a:latin typeface="Arial"/>
                <a:cs typeface="Arial"/>
              </a:rPr>
              <a:t>(TCSEC/Orange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Book)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8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Main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threats: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5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Inability to identify source of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incident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25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Inability </a:t>
            </a:r>
            <a:r>
              <a:rPr sz="2000" spc="-5" dirty="0">
                <a:latin typeface="Arial"/>
                <a:cs typeface="Arial"/>
              </a:rPr>
              <a:t>to </a:t>
            </a:r>
            <a:r>
              <a:rPr sz="2000" dirty="0">
                <a:latin typeface="Arial"/>
                <a:cs typeface="Arial"/>
              </a:rPr>
              <a:t>make attacker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responsible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Controls: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Identify and authenticate</a:t>
            </a:r>
            <a:r>
              <a:rPr sz="2000" i="1" spc="-8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users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Log all system events</a:t>
            </a:r>
            <a:r>
              <a:rPr sz="2000" i="1" spc="-8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(audit)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Electronic</a:t>
            </a:r>
            <a:r>
              <a:rPr sz="2000" i="1" spc="-3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signature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0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Non-repudiation based on digital</a:t>
            </a:r>
            <a:r>
              <a:rPr sz="2000" i="1" spc="-85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signature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Font typeface="Arial"/>
              <a:buChar char="–"/>
              <a:tabLst>
                <a:tab pos="754380" algn="l"/>
                <a:tab pos="755015" algn="l"/>
              </a:tabLst>
            </a:pPr>
            <a:r>
              <a:rPr sz="2000" i="1" dirty="0">
                <a:latin typeface="Arial"/>
                <a:cs typeface="Arial"/>
              </a:rPr>
              <a:t>Forensics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40552" y="3860291"/>
            <a:ext cx="2087879" cy="1908048"/>
          </a:xfrm>
          <a:prstGeom prst="rect">
            <a:avLst/>
          </a:prstGeom>
        </p:spPr>
      </p:pic>
      <p:sp>
        <p:nvSpPr>
          <p:cNvPr id="8" name="Slayt Numarası Yer Tutucusu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35</a:t>
            </a:fld>
            <a:endParaRPr lang="tr-TR" dirty="0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26949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Authorizati</a:t>
            </a:r>
            <a:r>
              <a:rPr dirty="0"/>
              <a:t>o</a:t>
            </a:r>
            <a:r>
              <a:rPr spc="-5" dirty="0"/>
              <a:t>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38150" y="1438402"/>
            <a:ext cx="8519795" cy="2954655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marR="5080" indent="-341630">
              <a:lnSpc>
                <a:spcPts val="2680"/>
              </a:lnSpc>
              <a:spcBef>
                <a:spcPts val="35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Authorization is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specify </a:t>
            </a:r>
            <a:r>
              <a:rPr sz="2400" dirty="0">
                <a:latin typeface="Arial"/>
                <a:cs typeface="Arial"/>
              </a:rPr>
              <a:t>access </a:t>
            </a:r>
            <a:r>
              <a:rPr sz="2400" spc="-5" dirty="0">
                <a:latin typeface="Arial"/>
                <a:cs typeface="Arial"/>
              </a:rPr>
              <a:t>and usage permissions </a:t>
            </a:r>
            <a:r>
              <a:rPr sz="2400" dirty="0">
                <a:latin typeface="Arial"/>
                <a:cs typeface="Arial"/>
              </a:rPr>
              <a:t>for  </a:t>
            </a:r>
            <a:r>
              <a:rPr sz="2400" spc="-5" dirty="0">
                <a:latin typeface="Arial"/>
                <a:cs typeface="Arial"/>
              </a:rPr>
              <a:t>entities, roles or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processes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28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Authorization policy normally defined by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humans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Issued by an authority within </a:t>
            </a:r>
            <a:r>
              <a:rPr sz="2000" spc="-5" dirty="0">
                <a:latin typeface="Arial"/>
                <a:cs typeface="Arial"/>
              </a:rPr>
              <a:t>the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domain/organisation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8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Authorities authorize, systems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don’t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Authority can be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delegated</a:t>
            </a:r>
            <a:endParaRPr sz="24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Management </a:t>
            </a:r>
            <a:r>
              <a:rPr sz="2000" spc="5" dirty="0">
                <a:latin typeface="Arial"/>
                <a:cs typeface="Arial"/>
              </a:rPr>
              <a:t>→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Sys.Admin</a:t>
            </a:r>
            <a:endParaRPr sz="200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Implemented in </a:t>
            </a:r>
            <a:r>
              <a:rPr sz="2000" spc="-5" dirty="0">
                <a:latin typeface="Arial"/>
                <a:cs typeface="Arial"/>
              </a:rPr>
              <a:t>IT </a:t>
            </a:r>
            <a:r>
              <a:rPr sz="2000" dirty="0">
                <a:latin typeface="Arial"/>
                <a:cs typeface="Arial"/>
              </a:rPr>
              <a:t>systems as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configuration/policy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36</a:t>
            </a:fld>
            <a:endParaRPr lang="tr-TR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6224" y="209550"/>
            <a:ext cx="8026400" cy="1083310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3249930" marR="5080" indent="-3237865">
              <a:lnSpc>
                <a:spcPts val="4010"/>
              </a:lnSpc>
              <a:spcBef>
                <a:spcPts val="490"/>
              </a:spcBef>
            </a:pPr>
            <a:r>
              <a:rPr spc="-5" dirty="0"/>
              <a:t>Identity and </a:t>
            </a:r>
            <a:r>
              <a:rPr dirty="0"/>
              <a:t>Access Management</a:t>
            </a:r>
            <a:r>
              <a:rPr spc="-80" dirty="0"/>
              <a:t> </a:t>
            </a:r>
            <a:r>
              <a:rPr dirty="0"/>
              <a:t>(IAM)  </a:t>
            </a:r>
            <a:r>
              <a:rPr spc="-5" dirty="0"/>
              <a:t>Phases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40151" y="2639567"/>
            <a:ext cx="1652270" cy="640080"/>
          </a:xfrm>
          <a:prstGeom prst="rect">
            <a:avLst/>
          </a:prstGeom>
          <a:solidFill>
            <a:srgbClr val="00FFCC"/>
          </a:solidFill>
          <a:ln w="9144">
            <a:solidFill>
              <a:srgbClr val="000000"/>
            </a:solidFill>
          </a:ln>
        </p:spPr>
        <p:txBody>
          <a:bodyPr vert="horz" wrap="square" lIns="0" tIns="8890" rIns="0" bIns="0" rtlCol="0">
            <a:spAutoFit/>
          </a:bodyPr>
          <a:lstStyle/>
          <a:p>
            <a:pPr marL="111760" marR="104139" indent="452120">
              <a:lnSpc>
                <a:spcPct val="100000"/>
              </a:lnSpc>
              <a:spcBef>
                <a:spcPts val="70"/>
              </a:spcBef>
            </a:pPr>
            <a:r>
              <a:rPr sz="2000" spc="-5" dirty="0">
                <a:latin typeface="Arial"/>
                <a:cs typeface="Arial"/>
              </a:rPr>
              <a:t>Self-  </a:t>
            </a:r>
            <a:r>
              <a:rPr sz="2000" dirty="0">
                <a:latin typeface="Arial"/>
                <a:cs typeface="Arial"/>
              </a:rPr>
              <a:t>Identi</a:t>
            </a:r>
            <a:r>
              <a:rPr sz="2000" spc="-10" dirty="0">
                <a:latin typeface="Arial"/>
                <a:cs typeface="Arial"/>
              </a:rPr>
              <a:t>f</a:t>
            </a:r>
            <a:r>
              <a:rPr sz="2000" dirty="0">
                <a:latin typeface="Arial"/>
                <a:cs typeface="Arial"/>
              </a:rPr>
              <a:t>ication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92067" y="4306823"/>
            <a:ext cx="76200" cy="361315"/>
          </a:xfrm>
          <a:custGeom>
            <a:avLst/>
            <a:gdLst/>
            <a:ahLst/>
            <a:cxnLst/>
            <a:rect l="l" t="t" r="r" b="b"/>
            <a:pathLst>
              <a:path w="76200" h="361314">
                <a:moveTo>
                  <a:pt x="31750" y="284988"/>
                </a:moveTo>
                <a:lnTo>
                  <a:pt x="0" y="284988"/>
                </a:lnTo>
                <a:lnTo>
                  <a:pt x="38100" y="361188"/>
                </a:lnTo>
                <a:lnTo>
                  <a:pt x="69850" y="297688"/>
                </a:lnTo>
                <a:lnTo>
                  <a:pt x="31750" y="297688"/>
                </a:lnTo>
                <a:lnTo>
                  <a:pt x="31750" y="284988"/>
                </a:lnTo>
                <a:close/>
              </a:path>
              <a:path w="76200" h="361314">
                <a:moveTo>
                  <a:pt x="44450" y="0"/>
                </a:moveTo>
                <a:lnTo>
                  <a:pt x="31750" y="0"/>
                </a:lnTo>
                <a:lnTo>
                  <a:pt x="31750" y="297688"/>
                </a:lnTo>
                <a:lnTo>
                  <a:pt x="44450" y="297688"/>
                </a:lnTo>
                <a:lnTo>
                  <a:pt x="44450" y="0"/>
                </a:lnTo>
                <a:close/>
              </a:path>
              <a:path w="76200" h="361314">
                <a:moveTo>
                  <a:pt x="76200" y="284988"/>
                </a:moveTo>
                <a:lnTo>
                  <a:pt x="44450" y="284988"/>
                </a:lnTo>
                <a:lnTo>
                  <a:pt x="44450" y="297688"/>
                </a:lnTo>
                <a:lnTo>
                  <a:pt x="69850" y="297688"/>
                </a:lnTo>
                <a:lnTo>
                  <a:pt x="76200" y="28498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536694" y="2790825"/>
            <a:ext cx="155194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Claim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identity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548378" y="3676269"/>
            <a:ext cx="1635760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Prove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claimed  identity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78477" y="4550155"/>
            <a:ext cx="1763395" cy="940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Enforce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access  authorization  policy</a:t>
            </a:r>
            <a:endParaRPr sz="2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740151" y="3750564"/>
            <a:ext cx="1728470" cy="556260"/>
          </a:xfrm>
          <a:prstGeom prst="rect">
            <a:avLst/>
          </a:prstGeom>
          <a:solidFill>
            <a:srgbClr val="00FFCC"/>
          </a:solidFill>
          <a:ln w="9144">
            <a:solidFill>
              <a:srgbClr val="000000"/>
            </a:solidFill>
          </a:ln>
        </p:spPr>
        <p:txBody>
          <a:bodyPr vert="horz" wrap="square" lIns="0" tIns="119380" rIns="0" bIns="0" rtlCol="0">
            <a:spAutoFit/>
          </a:bodyPr>
          <a:lstStyle/>
          <a:p>
            <a:pPr marL="58419">
              <a:lnSpc>
                <a:spcPct val="100000"/>
              </a:lnSpc>
              <a:spcBef>
                <a:spcPts val="940"/>
              </a:spcBef>
            </a:pPr>
            <a:r>
              <a:rPr sz="2000" dirty="0">
                <a:latin typeface="Arial"/>
                <a:cs typeface="Arial"/>
              </a:rPr>
              <a:t>Authentication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764535" y="4759452"/>
            <a:ext cx="1728470" cy="548640"/>
          </a:xfrm>
          <a:prstGeom prst="rect">
            <a:avLst/>
          </a:prstGeom>
          <a:solidFill>
            <a:srgbClr val="00FFCC"/>
          </a:solidFill>
          <a:ln w="9144">
            <a:solidFill>
              <a:srgbClr val="000000"/>
            </a:solidFill>
          </a:ln>
        </p:spPr>
        <p:txBody>
          <a:bodyPr vert="horz" wrap="square" lIns="0" tIns="115570" rIns="0" bIns="0" rtlCol="0">
            <a:spAutoFit/>
          </a:bodyPr>
          <a:lstStyle/>
          <a:p>
            <a:pPr marL="38735">
              <a:lnSpc>
                <a:spcPct val="100000"/>
              </a:lnSpc>
              <a:spcBef>
                <a:spcPts val="910"/>
              </a:spcBef>
            </a:pPr>
            <a:r>
              <a:rPr sz="2000" dirty="0">
                <a:latin typeface="Arial"/>
                <a:cs typeface="Arial"/>
              </a:rPr>
              <a:t>Access</a:t>
            </a:r>
            <a:r>
              <a:rPr sz="2000" spc="-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04800" y="2615183"/>
            <a:ext cx="1746885" cy="640080"/>
          </a:xfrm>
          <a:prstGeom prst="rect">
            <a:avLst/>
          </a:prstGeom>
          <a:solidFill>
            <a:srgbClr val="D2D2F4"/>
          </a:solidFill>
          <a:ln w="9144">
            <a:solidFill>
              <a:srgbClr val="000000"/>
            </a:solidFill>
          </a:ln>
        </p:spPr>
        <p:txBody>
          <a:bodyPr vert="horz" wrap="square" lIns="0" tIns="8255" rIns="0" bIns="0" rtlCol="0">
            <a:spAutoFit/>
          </a:bodyPr>
          <a:lstStyle/>
          <a:p>
            <a:pPr marL="192405">
              <a:lnSpc>
                <a:spcPct val="100000"/>
              </a:lnSpc>
              <a:spcBef>
                <a:spcPts val="65"/>
              </a:spcBef>
            </a:pPr>
            <a:r>
              <a:rPr sz="2000" dirty="0">
                <a:latin typeface="Arial"/>
                <a:cs typeface="Arial"/>
              </a:rPr>
              <a:t>Registration</a:t>
            </a:r>
            <a:endParaRPr sz="2000">
              <a:latin typeface="Arial"/>
              <a:cs typeface="Arial"/>
            </a:endParaRPr>
          </a:p>
          <a:p>
            <a:pPr marL="329565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of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identity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24611" y="3685032"/>
            <a:ext cx="1728470" cy="640080"/>
          </a:xfrm>
          <a:prstGeom prst="rect">
            <a:avLst/>
          </a:prstGeom>
          <a:solidFill>
            <a:srgbClr val="D2D2F4"/>
          </a:solidFill>
          <a:ln w="9144">
            <a:solidFill>
              <a:srgbClr val="000000"/>
            </a:solidFill>
          </a:ln>
        </p:spPr>
        <p:txBody>
          <a:bodyPr vert="horz" wrap="square" lIns="0" tIns="8255" rIns="0" bIns="0" rtlCol="0">
            <a:spAutoFit/>
          </a:bodyPr>
          <a:lstStyle/>
          <a:p>
            <a:pPr marL="106680" marR="100965" indent="63500">
              <a:lnSpc>
                <a:spcPct val="100000"/>
              </a:lnSpc>
              <a:spcBef>
                <a:spcPts val="65"/>
              </a:spcBef>
            </a:pPr>
            <a:r>
              <a:rPr sz="2000" dirty="0">
                <a:latin typeface="Arial"/>
                <a:cs typeface="Arial"/>
              </a:rPr>
              <a:t>Provisioning  of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credentials</a:t>
            </a:r>
            <a:endParaRPr sz="2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24611" y="4762500"/>
            <a:ext cx="1727200" cy="640080"/>
          </a:xfrm>
          <a:prstGeom prst="rect">
            <a:avLst/>
          </a:prstGeom>
          <a:solidFill>
            <a:srgbClr val="D2D2F4"/>
          </a:solidFill>
          <a:ln w="9144">
            <a:solidFill>
              <a:srgbClr val="000000"/>
            </a:solidFill>
          </a:ln>
        </p:spPr>
        <p:txBody>
          <a:bodyPr vert="horz" wrap="square" lIns="0" tIns="825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5"/>
              </a:spcBef>
            </a:pPr>
            <a:r>
              <a:rPr sz="2000" dirty="0">
                <a:latin typeface="Arial"/>
                <a:cs typeface="Arial"/>
              </a:rPr>
              <a:t>Authorization</a:t>
            </a:r>
            <a:endParaRPr sz="20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of</a:t>
            </a:r>
            <a:r>
              <a:rPr sz="2000" spc="-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access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167639" y="2433827"/>
            <a:ext cx="2056130" cy="3194685"/>
            <a:chOff x="167639" y="2433827"/>
            <a:chExt cx="2056130" cy="3194685"/>
          </a:xfrm>
        </p:grpSpPr>
        <p:sp>
          <p:nvSpPr>
            <p:cNvPr id="14" name="object 14"/>
            <p:cNvSpPr/>
            <p:nvPr/>
          </p:nvSpPr>
          <p:spPr>
            <a:xfrm>
              <a:off x="180593" y="2446781"/>
              <a:ext cx="2030095" cy="3168650"/>
            </a:xfrm>
            <a:custGeom>
              <a:avLst/>
              <a:gdLst/>
              <a:ahLst/>
              <a:cxnLst/>
              <a:rect l="l" t="t" r="r" b="b"/>
              <a:pathLst>
                <a:path w="2030095" h="3168650">
                  <a:moveTo>
                    <a:pt x="0" y="338327"/>
                  </a:moveTo>
                  <a:lnTo>
                    <a:pt x="3088" y="292426"/>
                  </a:lnTo>
                  <a:lnTo>
                    <a:pt x="12085" y="248399"/>
                  </a:lnTo>
                  <a:lnTo>
                    <a:pt x="26587" y="206650"/>
                  </a:lnTo>
                  <a:lnTo>
                    <a:pt x="46191" y="167583"/>
                  </a:lnTo>
                  <a:lnTo>
                    <a:pt x="70494" y="131601"/>
                  </a:lnTo>
                  <a:lnTo>
                    <a:pt x="99093" y="99107"/>
                  </a:lnTo>
                  <a:lnTo>
                    <a:pt x="131585" y="70505"/>
                  </a:lnTo>
                  <a:lnTo>
                    <a:pt x="167566" y="46199"/>
                  </a:lnTo>
                  <a:lnTo>
                    <a:pt x="206634" y="26592"/>
                  </a:lnTo>
                  <a:lnTo>
                    <a:pt x="248386" y="12087"/>
                  </a:lnTo>
                  <a:lnTo>
                    <a:pt x="292418" y="3089"/>
                  </a:lnTo>
                  <a:lnTo>
                    <a:pt x="338328" y="0"/>
                  </a:lnTo>
                  <a:lnTo>
                    <a:pt x="1691639" y="0"/>
                  </a:lnTo>
                  <a:lnTo>
                    <a:pt x="1737541" y="3089"/>
                  </a:lnTo>
                  <a:lnTo>
                    <a:pt x="1781568" y="12087"/>
                  </a:lnTo>
                  <a:lnTo>
                    <a:pt x="1823317" y="26592"/>
                  </a:lnTo>
                  <a:lnTo>
                    <a:pt x="1862384" y="46199"/>
                  </a:lnTo>
                  <a:lnTo>
                    <a:pt x="1898366" y="70505"/>
                  </a:lnTo>
                  <a:lnTo>
                    <a:pt x="1930860" y="99107"/>
                  </a:lnTo>
                  <a:lnTo>
                    <a:pt x="1959462" y="131601"/>
                  </a:lnTo>
                  <a:lnTo>
                    <a:pt x="1983768" y="167583"/>
                  </a:lnTo>
                  <a:lnTo>
                    <a:pt x="2003375" y="206650"/>
                  </a:lnTo>
                  <a:lnTo>
                    <a:pt x="2017880" y="248399"/>
                  </a:lnTo>
                  <a:lnTo>
                    <a:pt x="2026878" y="292426"/>
                  </a:lnTo>
                  <a:lnTo>
                    <a:pt x="2029968" y="338327"/>
                  </a:lnTo>
                  <a:lnTo>
                    <a:pt x="2029968" y="2830067"/>
                  </a:lnTo>
                  <a:lnTo>
                    <a:pt x="2026878" y="2875969"/>
                  </a:lnTo>
                  <a:lnTo>
                    <a:pt x="2017880" y="2919996"/>
                  </a:lnTo>
                  <a:lnTo>
                    <a:pt x="2003375" y="2961745"/>
                  </a:lnTo>
                  <a:lnTo>
                    <a:pt x="1983768" y="3000812"/>
                  </a:lnTo>
                  <a:lnTo>
                    <a:pt x="1959462" y="3036794"/>
                  </a:lnTo>
                  <a:lnTo>
                    <a:pt x="1930860" y="3069288"/>
                  </a:lnTo>
                  <a:lnTo>
                    <a:pt x="1898366" y="3097890"/>
                  </a:lnTo>
                  <a:lnTo>
                    <a:pt x="1862384" y="3122196"/>
                  </a:lnTo>
                  <a:lnTo>
                    <a:pt x="1823317" y="3141803"/>
                  </a:lnTo>
                  <a:lnTo>
                    <a:pt x="1781568" y="3156308"/>
                  </a:lnTo>
                  <a:lnTo>
                    <a:pt x="1737541" y="3165306"/>
                  </a:lnTo>
                  <a:lnTo>
                    <a:pt x="1691639" y="3168395"/>
                  </a:lnTo>
                  <a:lnTo>
                    <a:pt x="338328" y="3168395"/>
                  </a:lnTo>
                  <a:lnTo>
                    <a:pt x="292418" y="3165306"/>
                  </a:lnTo>
                  <a:lnTo>
                    <a:pt x="248386" y="3156308"/>
                  </a:lnTo>
                  <a:lnTo>
                    <a:pt x="206634" y="3141803"/>
                  </a:lnTo>
                  <a:lnTo>
                    <a:pt x="167566" y="3122196"/>
                  </a:lnTo>
                  <a:lnTo>
                    <a:pt x="131585" y="3097890"/>
                  </a:lnTo>
                  <a:lnTo>
                    <a:pt x="99093" y="3069288"/>
                  </a:lnTo>
                  <a:lnTo>
                    <a:pt x="70494" y="3036794"/>
                  </a:lnTo>
                  <a:lnTo>
                    <a:pt x="46191" y="3000812"/>
                  </a:lnTo>
                  <a:lnTo>
                    <a:pt x="26587" y="2961745"/>
                  </a:lnTo>
                  <a:lnTo>
                    <a:pt x="12085" y="2919996"/>
                  </a:lnTo>
                  <a:lnTo>
                    <a:pt x="3088" y="2875969"/>
                  </a:lnTo>
                  <a:lnTo>
                    <a:pt x="0" y="2830067"/>
                  </a:lnTo>
                  <a:lnTo>
                    <a:pt x="0" y="338327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  <a:prstDash val="lg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891539" y="3258311"/>
              <a:ext cx="551815" cy="399415"/>
            </a:xfrm>
            <a:custGeom>
              <a:avLst/>
              <a:gdLst/>
              <a:ahLst/>
              <a:cxnLst/>
              <a:rect l="l" t="t" r="r" b="b"/>
              <a:pathLst>
                <a:path w="551815" h="399414">
                  <a:moveTo>
                    <a:pt x="368439" y="0"/>
                  </a:moveTo>
                  <a:lnTo>
                    <a:pt x="183248" y="0"/>
                  </a:lnTo>
                  <a:lnTo>
                    <a:pt x="183248" y="270763"/>
                  </a:lnTo>
                  <a:lnTo>
                    <a:pt x="0" y="270763"/>
                  </a:lnTo>
                  <a:lnTo>
                    <a:pt x="275844" y="399288"/>
                  </a:lnTo>
                  <a:lnTo>
                    <a:pt x="551688" y="270763"/>
                  </a:lnTo>
                  <a:lnTo>
                    <a:pt x="368439" y="270763"/>
                  </a:lnTo>
                  <a:lnTo>
                    <a:pt x="368439" y="0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891539" y="3258311"/>
              <a:ext cx="551815" cy="399415"/>
            </a:xfrm>
            <a:custGeom>
              <a:avLst/>
              <a:gdLst/>
              <a:ahLst/>
              <a:cxnLst/>
              <a:rect l="l" t="t" r="r" b="b"/>
              <a:pathLst>
                <a:path w="551815" h="399414">
                  <a:moveTo>
                    <a:pt x="0" y="270763"/>
                  </a:moveTo>
                  <a:lnTo>
                    <a:pt x="183248" y="270763"/>
                  </a:lnTo>
                  <a:lnTo>
                    <a:pt x="183248" y="0"/>
                  </a:lnTo>
                  <a:lnTo>
                    <a:pt x="368439" y="0"/>
                  </a:lnTo>
                  <a:lnTo>
                    <a:pt x="368439" y="270763"/>
                  </a:lnTo>
                  <a:lnTo>
                    <a:pt x="551688" y="270763"/>
                  </a:lnTo>
                  <a:lnTo>
                    <a:pt x="275844" y="399288"/>
                  </a:lnTo>
                  <a:lnTo>
                    <a:pt x="0" y="270763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893063" y="4334255"/>
              <a:ext cx="551815" cy="399415"/>
            </a:xfrm>
            <a:custGeom>
              <a:avLst/>
              <a:gdLst/>
              <a:ahLst/>
              <a:cxnLst/>
              <a:rect l="l" t="t" r="r" b="b"/>
              <a:pathLst>
                <a:path w="551815" h="399414">
                  <a:moveTo>
                    <a:pt x="368439" y="0"/>
                  </a:moveTo>
                  <a:lnTo>
                    <a:pt x="183248" y="0"/>
                  </a:lnTo>
                  <a:lnTo>
                    <a:pt x="183248" y="270764"/>
                  </a:lnTo>
                  <a:lnTo>
                    <a:pt x="0" y="270764"/>
                  </a:lnTo>
                  <a:lnTo>
                    <a:pt x="275844" y="399288"/>
                  </a:lnTo>
                  <a:lnTo>
                    <a:pt x="551688" y="270764"/>
                  </a:lnTo>
                  <a:lnTo>
                    <a:pt x="368439" y="270764"/>
                  </a:lnTo>
                  <a:lnTo>
                    <a:pt x="368439" y="0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893063" y="4334255"/>
              <a:ext cx="551815" cy="399415"/>
            </a:xfrm>
            <a:custGeom>
              <a:avLst/>
              <a:gdLst/>
              <a:ahLst/>
              <a:cxnLst/>
              <a:rect l="l" t="t" r="r" b="b"/>
              <a:pathLst>
                <a:path w="551815" h="399414">
                  <a:moveTo>
                    <a:pt x="0" y="270764"/>
                  </a:moveTo>
                  <a:lnTo>
                    <a:pt x="183248" y="270764"/>
                  </a:lnTo>
                  <a:lnTo>
                    <a:pt x="183248" y="0"/>
                  </a:lnTo>
                  <a:lnTo>
                    <a:pt x="368439" y="0"/>
                  </a:lnTo>
                  <a:lnTo>
                    <a:pt x="368439" y="270764"/>
                  </a:lnTo>
                  <a:lnTo>
                    <a:pt x="551688" y="270764"/>
                  </a:lnTo>
                  <a:lnTo>
                    <a:pt x="275844" y="399288"/>
                  </a:lnTo>
                  <a:lnTo>
                    <a:pt x="0" y="270764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2474976" y="2433827"/>
            <a:ext cx="3938270" cy="3194685"/>
            <a:chOff x="2474976" y="2433827"/>
            <a:chExt cx="3938270" cy="3194685"/>
          </a:xfrm>
        </p:grpSpPr>
        <p:sp>
          <p:nvSpPr>
            <p:cNvPr id="20" name="object 20"/>
            <p:cNvSpPr/>
            <p:nvPr/>
          </p:nvSpPr>
          <p:spPr>
            <a:xfrm>
              <a:off x="2487930" y="2446781"/>
              <a:ext cx="3912235" cy="3168650"/>
            </a:xfrm>
            <a:custGeom>
              <a:avLst/>
              <a:gdLst/>
              <a:ahLst/>
              <a:cxnLst/>
              <a:rect l="l" t="t" r="r" b="b"/>
              <a:pathLst>
                <a:path w="3912235" h="3168650">
                  <a:moveTo>
                    <a:pt x="0" y="528065"/>
                  </a:moveTo>
                  <a:lnTo>
                    <a:pt x="2158" y="480008"/>
                  </a:lnTo>
                  <a:lnTo>
                    <a:pt x="8509" y="433158"/>
                  </a:lnTo>
                  <a:lnTo>
                    <a:pt x="18866" y="387702"/>
                  </a:lnTo>
                  <a:lnTo>
                    <a:pt x="33042" y="343827"/>
                  </a:lnTo>
                  <a:lnTo>
                    <a:pt x="50852" y="301718"/>
                  </a:lnTo>
                  <a:lnTo>
                    <a:pt x="72107" y="261563"/>
                  </a:lnTo>
                  <a:lnTo>
                    <a:pt x="96622" y="223548"/>
                  </a:lnTo>
                  <a:lnTo>
                    <a:pt x="124211" y="187860"/>
                  </a:lnTo>
                  <a:lnTo>
                    <a:pt x="154686" y="154686"/>
                  </a:lnTo>
                  <a:lnTo>
                    <a:pt x="187860" y="124211"/>
                  </a:lnTo>
                  <a:lnTo>
                    <a:pt x="223548" y="96622"/>
                  </a:lnTo>
                  <a:lnTo>
                    <a:pt x="261563" y="72107"/>
                  </a:lnTo>
                  <a:lnTo>
                    <a:pt x="301718" y="50852"/>
                  </a:lnTo>
                  <a:lnTo>
                    <a:pt x="343827" y="33042"/>
                  </a:lnTo>
                  <a:lnTo>
                    <a:pt x="387702" y="18866"/>
                  </a:lnTo>
                  <a:lnTo>
                    <a:pt x="433158" y="8509"/>
                  </a:lnTo>
                  <a:lnTo>
                    <a:pt x="480008" y="2158"/>
                  </a:lnTo>
                  <a:lnTo>
                    <a:pt x="528065" y="0"/>
                  </a:lnTo>
                  <a:lnTo>
                    <a:pt x="3384042" y="0"/>
                  </a:lnTo>
                  <a:lnTo>
                    <a:pt x="3432099" y="2158"/>
                  </a:lnTo>
                  <a:lnTo>
                    <a:pt x="3478949" y="8509"/>
                  </a:lnTo>
                  <a:lnTo>
                    <a:pt x="3524405" y="18866"/>
                  </a:lnTo>
                  <a:lnTo>
                    <a:pt x="3568280" y="33042"/>
                  </a:lnTo>
                  <a:lnTo>
                    <a:pt x="3610389" y="50852"/>
                  </a:lnTo>
                  <a:lnTo>
                    <a:pt x="3650544" y="72107"/>
                  </a:lnTo>
                  <a:lnTo>
                    <a:pt x="3688559" y="96622"/>
                  </a:lnTo>
                  <a:lnTo>
                    <a:pt x="3724247" y="124211"/>
                  </a:lnTo>
                  <a:lnTo>
                    <a:pt x="3757422" y="154685"/>
                  </a:lnTo>
                  <a:lnTo>
                    <a:pt x="3787896" y="187860"/>
                  </a:lnTo>
                  <a:lnTo>
                    <a:pt x="3815485" y="223548"/>
                  </a:lnTo>
                  <a:lnTo>
                    <a:pt x="3840000" y="261563"/>
                  </a:lnTo>
                  <a:lnTo>
                    <a:pt x="3861255" y="301718"/>
                  </a:lnTo>
                  <a:lnTo>
                    <a:pt x="3879065" y="343827"/>
                  </a:lnTo>
                  <a:lnTo>
                    <a:pt x="3893241" y="387702"/>
                  </a:lnTo>
                  <a:lnTo>
                    <a:pt x="3903598" y="433158"/>
                  </a:lnTo>
                  <a:lnTo>
                    <a:pt x="3909949" y="480008"/>
                  </a:lnTo>
                  <a:lnTo>
                    <a:pt x="3912107" y="528065"/>
                  </a:lnTo>
                  <a:lnTo>
                    <a:pt x="3912107" y="2640329"/>
                  </a:lnTo>
                  <a:lnTo>
                    <a:pt x="3909949" y="2688387"/>
                  </a:lnTo>
                  <a:lnTo>
                    <a:pt x="3903598" y="2735237"/>
                  </a:lnTo>
                  <a:lnTo>
                    <a:pt x="3893241" y="2780693"/>
                  </a:lnTo>
                  <a:lnTo>
                    <a:pt x="3879065" y="2824568"/>
                  </a:lnTo>
                  <a:lnTo>
                    <a:pt x="3861255" y="2866677"/>
                  </a:lnTo>
                  <a:lnTo>
                    <a:pt x="3840000" y="2906832"/>
                  </a:lnTo>
                  <a:lnTo>
                    <a:pt x="3815485" y="2944847"/>
                  </a:lnTo>
                  <a:lnTo>
                    <a:pt x="3787896" y="2980535"/>
                  </a:lnTo>
                  <a:lnTo>
                    <a:pt x="3757422" y="3013709"/>
                  </a:lnTo>
                  <a:lnTo>
                    <a:pt x="3724247" y="3044184"/>
                  </a:lnTo>
                  <a:lnTo>
                    <a:pt x="3688559" y="3071773"/>
                  </a:lnTo>
                  <a:lnTo>
                    <a:pt x="3650544" y="3096288"/>
                  </a:lnTo>
                  <a:lnTo>
                    <a:pt x="3610389" y="3117543"/>
                  </a:lnTo>
                  <a:lnTo>
                    <a:pt x="3568280" y="3135353"/>
                  </a:lnTo>
                  <a:lnTo>
                    <a:pt x="3524405" y="3149529"/>
                  </a:lnTo>
                  <a:lnTo>
                    <a:pt x="3478949" y="3159886"/>
                  </a:lnTo>
                  <a:lnTo>
                    <a:pt x="3432099" y="3166237"/>
                  </a:lnTo>
                  <a:lnTo>
                    <a:pt x="3384042" y="3168395"/>
                  </a:lnTo>
                  <a:lnTo>
                    <a:pt x="528065" y="3168395"/>
                  </a:lnTo>
                  <a:lnTo>
                    <a:pt x="480008" y="3166237"/>
                  </a:lnTo>
                  <a:lnTo>
                    <a:pt x="433158" y="3159886"/>
                  </a:lnTo>
                  <a:lnTo>
                    <a:pt x="387702" y="3149529"/>
                  </a:lnTo>
                  <a:lnTo>
                    <a:pt x="343827" y="3135353"/>
                  </a:lnTo>
                  <a:lnTo>
                    <a:pt x="301718" y="3117543"/>
                  </a:lnTo>
                  <a:lnTo>
                    <a:pt x="261563" y="3096288"/>
                  </a:lnTo>
                  <a:lnTo>
                    <a:pt x="223548" y="3071773"/>
                  </a:lnTo>
                  <a:lnTo>
                    <a:pt x="187860" y="3044184"/>
                  </a:lnTo>
                  <a:lnTo>
                    <a:pt x="154686" y="3013710"/>
                  </a:lnTo>
                  <a:lnTo>
                    <a:pt x="124211" y="2980535"/>
                  </a:lnTo>
                  <a:lnTo>
                    <a:pt x="96622" y="2944847"/>
                  </a:lnTo>
                  <a:lnTo>
                    <a:pt x="72107" y="2906832"/>
                  </a:lnTo>
                  <a:lnTo>
                    <a:pt x="50852" y="2866677"/>
                  </a:lnTo>
                  <a:lnTo>
                    <a:pt x="33042" y="2824568"/>
                  </a:lnTo>
                  <a:lnTo>
                    <a:pt x="18866" y="2780693"/>
                  </a:lnTo>
                  <a:lnTo>
                    <a:pt x="8509" y="2735237"/>
                  </a:lnTo>
                  <a:lnTo>
                    <a:pt x="2158" y="2688387"/>
                  </a:lnTo>
                  <a:lnTo>
                    <a:pt x="0" y="2640329"/>
                  </a:lnTo>
                  <a:lnTo>
                    <a:pt x="0" y="528065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  <a:prstDash val="lg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3311652" y="3282695"/>
              <a:ext cx="551815" cy="399415"/>
            </a:xfrm>
            <a:custGeom>
              <a:avLst/>
              <a:gdLst/>
              <a:ahLst/>
              <a:cxnLst/>
              <a:rect l="l" t="t" r="r" b="b"/>
              <a:pathLst>
                <a:path w="551814" h="399414">
                  <a:moveTo>
                    <a:pt x="368426" y="0"/>
                  </a:moveTo>
                  <a:lnTo>
                    <a:pt x="183261" y="0"/>
                  </a:lnTo>
                  <a:lnTo>
                    <a:pt x="183261" y="270763"/>
                  </a:lnTo>
                  <a:lnTo>
                    <a:pt x="0" y="270763"/>
                  </a:lnTo>
                  <a:lnTo>
                    <a:pt x="275844" y="399287"/>
                  </a:lnTo>
                  <a:lnTo>
                    <a:pt x="551688" y="270763"/>
                  </a:lnTo>
                  <a:lnTo>
                    <a:pt x="368426" y="270763"/>
                  </a:lnTo>
                  <a:lnTo>
                    <a:pt x="368426" y="0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3311652" y="3282695"/>
              <a:ext cx="551815" cy="399415"/>
            </a:xfrm>
            <a:custGeom>
              <a:avLst/>
              <a:gdLst/>
              <a:ahLst/>
              <a:cxnLst/>
              <a:rect l="l" t="t" r="r" b="b"/>
              <a:pathLst>
                <a:path w="551814" h="399414">
                  <a:moveTo>
                    <a:pt x="0" y="270763"/>
                  </a:moveTo>
                  <a:lnTo>
                    <a:pt x="183261" y="270763"/>
                  </a:lnTo>
                  <a:lnTo>
                    <a:pt x="183261" y="0"/>
                  </a:lnTo>
                  <a:lnTo>
                    <a:pt x="368426" y="0"/>
                  </a:lnTo>
                  <a:lnTo>
                    <a:pt x="368426" y="270763"/>
                  </a:lnTo>
                  <a:lnTo>
                    <a:pt x="551688" y="270763"/>
                  </a:lnTo>
                  <a:lnTo>
                    <a:pt x="275844" y="399287"/>
                  </a:lnTo>
                  <a:lnTo>
                    <a:pt x="0" y="270763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3319272" y="4312920"/>
              <a:ext cx="551815" cy="398145"/>
            </a:xfrm>
            <a:custGeom>
              <a:avLst/>
              <a:gdLst/>
              <a:ahLst/>
              <a:cxnLst/>
              <a:rect l="l" t="t" r="r" b="b"/>
              <a:pathLst>
                <a:path w="551814" h="398145">
                  <a:moveTo>
                    <a:pt x="368426" y="0"/>
                  </a:moveTo>
                  <a:lnTo>
                    <a:pt x="183261" y="0"/>
                  </a:lnTo>
                  <a:lnTo>
                    <a:pt x="183261" y="269747"/>
                  </a:lnTo>
                  <a:lnTo>
                    <a:pt x="0" y="269747"/>
                  </a:lnTo>
                  <a:lnTo>
                    <a:pt x="275843" y="397763"/>
                  </a:lnTo>
                  <a:lnTo>
                    <a:pt x="551688" y="269747"/>
                  </a:lnTo>
                  <a:lnTo>
                    <a:pt x="368426" y="269747"/>
                  </a:lnTo>
                  <a:lnTo>
                    <a:pt x="368426" y="0"/>
                  </a:lnTo>
                  <a:close/>
                </a:path>
              </a:pathLst>
            </a:custGeom>
            <a:solidFill>
              <a:srgbClr val="0066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3319272" y="4312920"/>
              <a:ext cx="551815" cy="398145"/>
            </a:xfrm>
            <a:custGeom>
              <a:avLst/>
              <a:gdLst/>
              <a:ahLst/>
              <a:cxnLst/>
              <a:rect l="l" t="t" r="r" b="b"/>
              <a:pathLst>
                <a:path w="551814" h="398145">
                  <a:moveTo>
                    <a:pt x="0" y="269747"/>
                  </a:moveTo>
                  <a:lnTo>
                    <a:pt x="183261" y="269747"/>
                  </a:lnTo>
                  <a:lnTo>
                    <a:pt x="183261" y="0"/>
                  </a:lnTo>
                  <a:lnTo>
                    <a:pt x="368426" y="0"/>
                  </a:lnTo>
                  <a:lnTo>
                    <a:pt x="368426" y="269747"/>
                  </a:lnTo>
                  <a:lnTo>
                    <a:pt x="551688" y="269747"/>
                  </a:lnTo>
                  <a:lnTo>
                    <a:pt x="275843" y="397763"/>
                  </a:lnTo>
                  <a:lnTo>
                    <a:pt x="0" y="269747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6786371" y="2729483"/>
            <a:ext cx="1728470" cy="558165"/>
          </a:xfrm>
          <a:prstGeom prst="rect">
            <a:avLst/>
          </a:prstGeom>
          <a:solidFill>
            <a:srgbClr val="CCCCCC"/>
          </a:solidFill>
          <a:ln w="9144">
            <a:solidFill>
              <a:srgbClr val="000000"/>
            </a:solidFill>
          </a:ln>
        </p:spPr>
        <p:txBody>
          <a:bodyPr vert="horz" wrap="square" lIns="0" tIns="120015" rIns="0" bIns="0" rtlCol="0">
            <a:spAutoFit/>
          </a:bodyPr>
          <a:lstStyle/>
          <a:p>
            <a:pPr marL="29845">
              <a:lnSpc>
                <a:spcPct val="100000"/>
              </a:lnSpc>
              <a:spcBef>
                <a:spcPts val="945"/>
              </a:spcBef>
            </a:pPr>
            <a:r>
              <a:rPr sz="2000" dirty="0">
                <a:latin typeface="Arial"/>
                <a:cs typeface="Arial"/>
              </a:rPr>
              <a:t>De-registration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800088" y="3617976"/>
            <a:ext cx="1728470" cy="710565"/>
          </a:xfrm>
          <a:prstGeom prst="rect">
            <a:avLst/>
          </a:prstGeom>
          <a:solidFill>
            <a:srgbClr val="CCCCCC"/>
          </a:solidFill>
          <a:ln w="9144">
            <a:solidFill>
              <a:srgbClr val="000000"/>
            </a:solidFill>
          </a:ln>
        </p:spPr>
        <p:txBody>
          <a:bodyPr vert="horz" wrap="square" lIns="0" tIns="43815" rIns="0" bIns="0" rtlCol="0">
            <a:spAutoFit/>
          </a:bodyPr>
          <a:lstStyle/>
          <a:p>
            <a:pPr marL="247650" marR="240029" indent="15240">
              <a:lnSpc>
                <a:spcPct val="100000"/>
              </a:lnSpc>
              <a:spcBef>
                <a:spcPts val="345"/>
              </a:spcBef>
            </a:pPr>
            <a:r>
              <a:rPr sz="2000" dirty="0">
                <a:latin typeface="Arial"/>
                <a:cs typeface="Arial"/>
              </a:rPr>
              <a:t>Deactivate  c</a:t>
            </a:r>
            <a:r>
              <a:rPr sz="2000" spc="5" dirty="0">
                <a:latin typeface="Arial"/>
                <a:cs typeface="Arial"/>
              </a:rPr>
              <a:t>r</a:t>
            </a:r>
            <a:r>
              <a:rPr sz="2000" dirty="0">
                <a:latin typeface="Arial"/>
                <a:cs typeface="Arial"/>
              </a:rPr>
              <a:t>ede</a:t>
            </a:r>
            <a:r>
              <a:rPr sz="2000" spc="5" dirty="0">
                <a:latin typeface="Arial"/>
                <a:cs typeface="Arial"/>
              </a:rPr>
              <a:t>n</a:t>
            </a:r>
            <a:r>
              <a:rPr sz="2000" dirty="0">
                <a:latin typeface="Arial"/>
                <a:cs typeface="Arial"/>
              </a:rPr>
              <a:t>tials</a:t>
            </a:r>
            <a:endParaRPr sz="200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6642354" y="2446782"/>
            <a:ext cx="2030095" cy="3168650"/>
          </a:xfrm>
          <a:custGeom>
            <a:avLst/>
            <a:gdLst/>
            <a:ahLst/>
            <a:cxnLst/>
            <a:rect l="l" t="t" r="r" b="b"/>
            <a:pathLst>
              <a:path w="2030095" h="3168650">
                <a:moveTo>
                  <a:pt x="0" y="338327"/>
                </a:moveTo>
                <a:lnTo>
                  <a:pt x="3089" y="292426"/>
                </a:lnTo>
                <a:lnTo>
                  <a:pt x="12087" y="248399"/>
                </a:lnTo>
                <a:lnTo>
                  <a:pt x="26592" y="206650"/>
                </a:lnTo>
                <a:lnTo>
                  <a:pt x="46199" y="167583"/>
                </a:lnTo>
                <a:lnTo>
                  <a:pt x="70505" y="131601"/>
                </a:lnTo>
                <a:lnTo>
                  <a:pt x="99107" y="99107"/>
                </a:lnTo>
                <a:lnTo>
                  <a:pt x="131601" y="70505"/>
                </a:lnTo>
                <a:lnTo>
                  <a:pt x="167583" y="46199"/>
                </a:lnTo>
                <a:lnTo>
                  <a:pt x="206650" y="26592"/>
                </a:lnTo>
                <a:lnTo>
                  <a:pt x="248399" y="12087"/>
                </a:lnTo>
                <a:lnTo>
                  <a:pt x="292426" y="3089"/>
                </a:lnTo>
                <a:lnTo>
                  <a:pt x="338327" y="0"/>
                </a:lnTo>
                <a:lnTo>
                  <a:pt x="1691640" y="0"/>
                </a:lnTo>
                <a:lnTo>
                  <a:pt x="1737541" y="3089"/>
                </a:lnTo>
                <a:lnTo>
                  <a:pt x="1781568" y="12087"/>
                </a:lnTo>
                <a:lnTo>
                  <a:pt x="1823317" y="26592"/>
                </a:lnTo>
                <a:lnTo>
                  <a:pt x="1862384" y="46199"/>
                </a:lnTo>
                <a:lnTo>
                  <a:pt x="1898366" y="70505"/>
                </a:lnTo>
                <a:lnTo>
                  <a:pt x="1930860" y="99107"/>
                </a:lnTo>
                <a:lnTo>
                  <a:pt x="1959462" y="131601"/>
                </a:lnTo>
                <a:lnTo>
                  <a:pt x="1983768" y="167583"/>
                </a:lnTo>
                <a:lnTo>
                  <a:pt x="2003375" y="206650"/>
                </a:lnTo>
                <a:lnTo>
                  <a:pt x="2017880" y="248399"/>
                </a:lnTo>
                <a:lnTo>
                  <a:pt x="2026878" y="292426"/>
                </a:lnTo>
                <a:lnTo>
                  <a:pt x="2029968" y="338327"/>
                </a:lnTo>
                <a:lnTo>
                  <a:pt x="2029968" y="2830067"/>
                </a:lnTo>
                <a:lnTo>
                  <a:pt x="2026878" y="2875969"/>
                </a:lnTo>
                <a:lnTo>
                  <a:pt x="2017880" y="2919996"/>
                </a:lnTo>
                <a:lnTo>
                  <a:pt x="2003375" y="2961745"/>
                </a:lnTo>
                <a:lnTo>
                  <a:pt x="1983768" y="3000812"/>
                </a:lnTo>
                <a:lnTo>
                  <a:pt x="1959462" y="3036794"/>
                </a:lnTo>
                <a:lnTo>
                  <a:pt x="1930860" y="3069288"/>
                </a:lnTo>
                <a:lnTo>
                  <a:pt x="1898366" y="3097890"/>
                </a:lnTo>
                <a:lnTo>
                  <a:pt x="1862384" y="3122196"/>
                </a:lnTo>
                <a:lnTo>
                  <a:pt x="1823317" y="3141803"/>
                </a:lnTo>
                <a:lnTo>
                  <a:pt x="1781568" y="3156308"/>
                </a:lnTo>
                <a:lnTo>
                  <a:pt x="1737541" y="3165306"/>
                </a:lnTo>
                <a:lnTo>
                  <a:pt x="1691640" y="3168395"/>
                </a:lnTo>
                <a:lnTo>
                  <a:pt x="338327" y="3168395"/>
                </a:lnTo>
                <a:lnTo>
                  <a:pt x="292426" y="3165306"/>
                </a:lnTo>
                <a:lnTo>
                  <a:pt x="248399" y="3156308"/>
                </a:lnTo>
                <a:lnTo>
                  <a:pt x="206650" y="3141803"/>
                </a:lnTo>
                <a:lnTo>
                  <a:pt x="167583" y="3122196"/>
                </a:lnTo>
                <a:lnTo>
                  <a:pt x="131601" y="3097890"/>
                </a:lnTo>
                <a:lnTo>
                  <a:pt x="99107" y="3069288"/>
                </a:lnTo>
                <a:lnTo>
                  <a:pt x="70505" y="3036794"/>
                </a:lnTo>
                <a:lnTo>
                  <a:pt x="46199" y="3000812"/>
                </a:lnTo>
                <a:lnTo>
                  <a:pt x="26592" y="2961745"/>
                </a:lnTo>
                <a:lnTo>
                  <a:pt x="12087" y="2919996"/>
                </a:lnTo>
                <a:lnTo>
                  <a:pt x="3089" y="2875969"/>
                </a:lnTo>
                <a:lnTo>
                  <a:pt x="0" y="2830067"/>
                </a:lnTo>
                <a:lnTo>
                  <a:pt x="0" y="338327"/>
                </a:lnTo>
                <a:close/>
              </a:path>
            </a:pathLst>
          </a:custGeom>
          <a:ln w="25908">
            <a:solidFill>
              <a:srgbClr val="00946E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433831" y="1708785"/>
            <a:ext cx="1524635" cy="6356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428625" marR="5080" indent="-416559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Tahoma"/>
                <a:cs typeface="Tahoma"/>
              </a:rPr>
              <a:t>Conf</a:t>
            </a:r>
            <a:r>
              <a:rPr sz="2000" spc="-10" dirty="0">
                <a:latin typeface="Tahoma"/>
                <a:cs typeface="Tahoma"/>
              </a:rPr>
              <a:t>i</a:t>
            </a:r>
            <a:r>
              <a:rPr sz="2000" dirty="0">
                <a:latin typeface="Tahoma"/>
                <a:cs typeface="Tahoma"/>
              </a:rPr>
              <a:t>g</a:t>
            </a:r>
            <a:r>
              <a:rPr sz="2000" spc="-10" dirty="0">
                <a:latin typeface="Tahoma"/>
                <a:cs typeface="Tahoma"/>
              </a:rPr>
              <a:t>u</a:t>
            </a:r>
            <a:r>
              <a:rPr sz="2000" spc="-40" dirty="0">
                <a:latin typeface="Tahoma"/>
                <a:cs typeface="Tahoma"/>
              </a:rPr>
              <a:t>r</a:t>
            </a:r>
            <a:r>
              <a:rPr sz="2000" dirty="0">
                <a:latin typeface="Tahoma"/>
                <a:cs typeface="Tahoma"/>
              </a:rPr>
              <a:t>ation  phase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3507740" y="1823085"/>
            <a:ext cx="186690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-5" dirty="0">
                <a:latin typeface="Tahoma"/>
                <a:cs typeface="Tahoma"/>
              </a:rPr>
              <a:t>Operation</a:t>
            </a:r>
            <a:r>
              <a:rPr sz="2000" spc="-90" dirty="0">
                <a:latin typeface="Tahoma"/>
                <a:cs typeface="Tahoma"/>
              </a:rPr>
              <a:t> </a:t>
            </a:r>
            <a:r>
              <a:rPr sz="2000" dirty="0">
                <a:latin typeface="Tahoma"/>
                <a:cs typeface="Tahoma"/>
              </a:rPr>
              <a:t>phase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951344" y="1708785"/>
            <a:ext cx="1345565" cy="6356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9725" marR="5080" indent="-327660">
              <a:lnSpc>
                <a:spcPct val="100000"/>
              </a:lnSpc>
              <a:spcBef>
                <a:spcPts val="105"/>
              </a:spcBef>
            </a:pPr>
            <a:r>
              <a:rPr sz="2000" spc="-200" dirty="0">
                <a:latin typeface="Tahoma"/>
                <a:cs typeface="Tahoma"/>
              </a:rPr>
              <a:t>T</a:t>
            </a:r>
            <a:r>
              <a:rPr sz="2000" spc="-5" dirty="0">
                <a:latin typeface="Tahoma"/>
                <a:cs typeface="Tahoma"/>
              </a:rPr>
              <a:t>ermi</a:t>
            </a:r>
            <a:r>
              <a:rPr sz="2000" spc="-10" dirty="0">
                <a:latin typeface="Tahoma"/>
                <a:cs typeface="Tahoma"/>
              </a:rPr>
              <a:t>n</a:t>
            </a:r>
            <a:r>
              <a:rPr sz="2000" dirty="0">
                <a:latin typeface="Tahoma"/>
                <a:cs typeface="Tahoma"/>
              </a:rPr>
              <a:t>ation  phase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6818376" y="4654296"/>
            <a:ext cx="1728470" cy="710565"/>
          </a:xfrm>
          <a:prstGeom prst="rect">
            <a:avLst/>
          </a:prstGeom>
          <a:solidFill>
            <a:srgbClr val="CCCCCC"/>
          </a:solidFill>
          <a:ln w="9144">
            <a:solidFill>
              <a:srgbClr val="000000"/>
            </a:solidFill>
          </a:ln>
        </p:spPr>
        <p:txBody>
          <a:bodyPr vert="horz" wrap="square" lIns="0" tIns="43815" rIns="0" bIns="0" rtlCol="0">
            <a:spAutoFit/>
          </a:bodyPr>
          <a:lstStyle/>
          <a:p>
            <a:pPr marL="135890" marR="126364" indent="297180">
              <a:lnSpc>
                <a:spcPct val="100000"/>
              </a:lnSpc>
              <a:spcBef>
                <a:spcPts val="345"/>
              </a:spcBef>
            </a:pPr>
            <a:r>
              <a:rPr sz="2000" dirty="0">
                <a:latin typeface="Arial"/>
                <a:cs typeface="Arial"/>
              </a:rPr>
              <a:t>Revoke  authorization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35" name="Slayt Numarası Yer Tutucusu 3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37</a:t>
            </a:fld>
            <a:endParaRPr lang="tr-TR" dirty="0"/>
          </a:p>
        </p:txBody>
      </p:sp>
      <p:sp>
        <p:nvSpPr>
          <p:cNvPr id="36" name="Altbilgi Yer Tutucusu 35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318642"/>
            <a:ext cx="61487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Confusion </a:t>
            </a:r>
            <a:r>
              <a:rPr spc="-5" dirty="0"/>
              <a:t>about</a:t>
            </a:r>
            <a:r>
              <a:rPr spc="-95" dirty="0"/>
              <a:t> </a:t>
            </a:r>
            <a:r>
              <a:rPr dirty="0"/>
              <a:t>Authorization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06400" y="1220851"/>
            <a:ext cx="8385175" cy="4775835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91795" marR="55880" indent="-341630">
              <a:lnSpc>
                <a:spcPts val="2680"/>
              </a:lnSpc>
              <a:spcBef>
                <a:spcPts val="355"/>
              </a:spcBef>
              <a:buChar char="•"/>
              <a:tabLst>
                <a:tab pos="391795" algn="l"/>
                <a:tab pos="392430" algn="l"/>
              </a:tabLst>
            </a:pP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term </a:t>
            </a:r>
            <a:r>
              <a:rPr sz="2400" dirty="0">
                <a:latin typeface="Arial"/>
                <a:cs typeface="Arial"/>
              </a:rPr>
              <a:t>“authorization” </a:t>
            </a:r>
            <a:r>
              <a:rPr sz="2400" spc="-5" dirty="0">
                <a:latin typeface="Arial"/>
                <a:cs typeface="Arial"/>
              </a:rPr>
              <a:t>is often wrongly used in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10" dirty="0">
                <a:latin typeface="Arial"/>
                <a:cs typeface="Arial"/>
              </a:rPr>
              <a:t>sense  </a:t>
            </a:r>
            <a:r>
              <a:rPr sz="2400" spc="-5" dirty="0">
                <a:latin typeface="Arial"/>
                <a:cs typeface="Arial"/>
              </a:rPr>
              <a:t>of </a:t>
            </a:r>
            <a:r>
              <a:rPr sz="2400" dirty="0">
                <a:latin typeface="Arial"/>
                <a:cs typeface="Arial"/>
              </a:rPr>
              <a:t>“access</a:t>
            </a:r>
            <a:r>
              <a:rPr sz="2400" spc="-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control”</a:t>
            </a:r>
            <a:endParaRPr sz="2400">
              <a:latin typeface="Arial"/>
              <a:cs typeface="Arial"/>
            </a:endParaRPr>
          </a:p>
          <a:p>
            <a:pPr marL="793115" lvl="1" indent="-285750">
              <a:lnSpc>
                <a:spcPct val="100000"/>
              </a:lnSpc>
              <a:spcBef>
                <a:spcPts val="280"/>
              </a:spcBef>
              <a:buChar char="–"/>
              <a:tabLst>
                <a:tab pos="793115" algn="l"/>
                <a:tab pos="793750" algn="l"/>
              </a:tabLst>
            </a:pPr>
            <a:r>
              <a:rPr sz="2000" dirty="0">
                <a:latin typeface="Arial"/>
                <a:cs typeface="Arial"/>
              </a:rPr>
              <a:t>e.g. misleading figure on p.725 in Harris </a:t>
            </a:r>
            <a:r>
              <a:rPr sz="2000" spc="10" dirty="0">
                <a:latin typeface="Arial"/>
                <a:cs typeface="Arial"/>
              </a:rPr>
              <a:t>7</a:t>
            </a:r>
            <a:r>
              <a:rPr sz="1950" spc="15" baseline="25641" dirty="0">
                <a:latin typeface="Arial"/>
                <a:cs typeface="Arial"/>
              </a:rPr>
              <a:t>th</a:t>
            </a:r>
            <a:r>
              <a:rPr sz="1950" spc="82" baseline="25641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ed.</a:t>
            </a:r>
            <a:endParaRPr sz="2000">
              <a:latin typeface="Arial"/>
              <a:cs typeface="Arial"/>
            </a:endParaRPr>
          </a:p>
          <a:p>
            <a:pPr marL="7931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93115" algn="l"/>
                <a:tab pos="793750" algn="l"/>
              </a:tabLst>
            </a:pPr>
            <a:r>
              <a:rPr sz="2000" dirty="0">
                <a:latin typeface="Arial"/>
                <a:cs typeface="Arial"/>
              </a:rPr>
              <a:t>Common </a:t>
            </a:r>
            <a:r>
              <a:rPr sz="2000" spc="-5" dirty="0">
                <a:latin typeface="Arial"/>
                <a:cs typeface="Arial"/>
              </a:rPr>
              <a:t>in text </a:t>
            </a:r>
            <a:r>
              <a:rPr sz="2000" dirty="0">
                <a:latin typeface="Arial"/>
                <a:cs typeface="Arial"/>
              </a:rPr>
              <a:t>books </a:t>
            </a:r>
            <a:r>
              <a:rPr sz="2000" spc="-5" dirty="0">
                <a:latin typeface="Arial"/>
                <a:cs typeface="Arial"/>
              </a:rPr>
              <a:t>and </a:t>
            </a:r>
            <a:r>
              <a:rPr sz="2000" dirty="0">
                <a:latin typeface="Arial"/>
                <a:cs typeface="Arial"/>
              </a:rPr>
              <a:t>technical specifications (RFC </a:t>
            </a:r>
            <a:r>
              <a:rPr sz="2000" spc="-5" dirty="0">
                <a:latin typeface="Arial"/>
                <a:cs typeface="Arial"/>
              </a:rPr>
              <a:t>2196</a:t>
            </a:r>
            <a:r>
              <a:rPr sz="2000" spc="-1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…)</a:t>
            </a:r>
            <a:endParaRPr sz="2000">
              <a:latin typeface="Arial"/>
              <a:cs typeface="Arial"/>
            </a:endParaRPr>
          </a:p>
          <a:p>
            <a:pPr marL="285115" marR="257175" lvl="1" indent="-285115" algn="r">
              <a:lnSpc>
                <a:spcPct val="100000"/>
              </a:lnSpc>
              <a:spcBef>
                <a:spcPts val="325"/>
              </a:spcBef>
              <a:buChar char="–"/>
              <a:tabLst>
                <a:tab pos="285115" algn="l"/>
                <a:tab pos="793750" algn="l"/>
              </a:tabLst>
            </a:pPr>
            <a:r>
              <a:rPr sz="2000" dirty="0">
                <a:latin typeface="Arial"/>
                <a:cs typeface="Arial"/>
              </a:rPr>
              <a:t>Cisco </a:t>
            </a:r>
            <a:r>
              <a:rPr sz="2000" spc="-5" dirty="0">
                <a:latin typeface="Arial"/>
                <a:cs typeface="Arial"/>
              </a:rPr>
              <a:t>AAA </a:t>
            </a:r>
            <a:r>
              <a:rPr sz="2000" dirty="0">
                <a:latin typeface="Arial"/>
                <a:cs typeface="Arial"/>
              </a:rPr>
              <a:t>Server (Authentication, Authorization and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Accounting)</a:t>
            </a:r>
            <a:endParaRPr sz="2000">
              <a:latin typeface="Arial"/>
              <a:cs typeface="Arial"/>
            </a:endParaRPr>
          </a:p>
          <a:p>
            <a:pPr marL="340995" marR="307340" indent="-340995" algn="r">
              <a:lnSpc>
                <a:spcPct val="100000"/>
              </a:lnSpc>
              <a:spcBef>
                <a:spcPts val="395"/>
              </a:spcBef>
              <a:buChar char="•"/>
              <a:tabLst>
                <a:tab pos="340995" algn="l"/>
                <a:tab pos="341630" algn="l"/>
              </a:tabLst>
            </a:pPr>
            <a:r>
              <a:rPr sz="2400" dirty="0">
                <a:latin typeface="Arial"/>
                <a:cs typeface="Arial"/>
              </a:rPr>
              <a:t>Wrong </a:t>
            </a:r>
            <a:r>
              <a:rPr sz="2400" spc="-5" dirty="0">
                <a:latin typeface="Arial"/>
                <a:cs typeface="Arial"/>
              </a:rPr>
              <a:t>usage of “authorization” leads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absurd</a:t>
            </a:r>
            <a:r>
              <a:rPr sz="2400" spc="7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scenario:</a:t>
            </a:r>
            <a:endParaRPr sz="2400">
              <a:latin typeface="Arial"/>
              <a:cs typeface="Arial"/>
            </a:endParaRPr>
          </a:p>
          <a:p>
            <a:pPr marL="793115" indent="-285750">
              <a:lnSpc>
                <a:spcPct val="100000"/>
              </a:lnSpc>
              <a:spcBef>
                <a:spcPts val="340"/>
              </a:spcBef>
              <a:buAutoNum type="arabicPeriod"/>
              <a:tabLst>
                <a:tab pos="793750" algn="l"/>
              </a:tabLst>
            </a:pPr>
            <a:r>
              <a:rPr sz="2000" dirty="0">
                <a:latin typeface="Arial"/>
                <a:cs typeface="Arial"/>
              </a:rPr>
              <a:t>You </a:t>
            </a:r>
            <a:r>
              <a:rPr sz="2000" spc="-5" dirty="0">
                <a:latin typeface="Arial"/>
                <a:cs typeface="Arial"/>
              </a:rPr>
              <a:t>get </a:t>
            </a:r>
            <a:r>
              <a:rPr sz="2000" dirty="0">
                <a:latin typeface="Arial"/>
                <a:cs typeface="Arial"/>
              </a:rPr>
              <a:t>somebody’s password, </a:t>
            </a:r>
            <a:r>
              <a:rPr sz="2000" spc="-5" dirty="0">
                <a:latin typeface="Arial"/>
                <a:cs typeface="Arial"/>
              </a:rPr>
              <a:t>and </a:t>
            </a:r>
            <a:r>
              <a:rPr sz="2000" dirty="0">
                <a:latin typeface="Arial"/>
                <a:cs typeface="Arial"/>
              </a:rPr>
              <a:t>uses </a:t>
            </a:r>
            <a:r>
              <a:rPr sz="2000" spc="-5" dirty="0">
                <a:latin typeface="Arial"/>
                <a:cs typeface="Arial"/>
              </a:rPr>
              <a:t>it </a:t>
            </a:r>
            <a:r>
              <a:rPr sz="2000" dirty="0">
                <a:latin typeface="Arial"/>
                <a:cs typeface="Arial"/>
              </a:rPr>
              <a:t>to access</a:t>
            </a:r>
            <a:r>
              <a:rPr sz="2000" spc="-2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account.</a:t>
            </a:r>
            <a:endParaRPr sz="2000">
              <a:latin typeface="Arial"/>
              <a:cs typeface="Arial"/>
            </a:endParaRPr>
          </a:p>
          <a:p>
            <a:pPr marL="793115" marR="401955" indent="-285750">
              <a:lnSpc>
                <a:spcPts val="2230"/>
              </a:lnSpc>
              <a:spcBef>
                <a:spcPts val="555"/>
              </a:spcBef>
              <a:buAutoNum type="arabicPeriod"/>
              <a:tabLst>
                <a:tab pos="793750" algn="l"/>
              </a:tabLst>
            </a:pPr>
            <a:r>
              <a:rPr sz="2000" dirty="0">
                <a:latin typeface="Arial"/>
                <a:cs typeface="Arial"/>
              </a:rPr>
              <a:t>Login screen gives warning: </a:t>
            </a:r>
            <a:r>
              <a:rPr sz="2000" i="1" dirty="0">
                <a:latin typeface="Arial"/>
                <a:cs typeface="Arial"/>
              </a:rPr>
              <a:t>“Only </a:t>
            </a:r>
            <a:r>
              <a:rPr sz="2000" i="1" spc="-5" dirty="0">
                <a:latin typeface="Arial"/>
                <a:cs typeface="Arial"/>
              </a:rPr>
              <a:t>authorized </a:t>
            </a:r>
            <a:r>
              <a:rPr sz="2000" i="1" dirty="0">
                <a:latin typeface="Arial"/>
                <a:cs typeface="Arial"/>
              </a:rPr>
              <a:t>users </a:t>
            </a:r>
            <a:r>
              <a:rPr sz="2000" i="1" spc="-5" dirty="0">
                <a:latin typeface="Arial"/>
                <a:cs typeface="Arial"/>
              </a:rPr>
              <a:t>may</a:t>
            </a:r>
            <a:r>
              <a:rPr sz="2000" i="1" spc="-170" dirty="0">
                <a:latin typeface="Arial"/>
                <a:cs typeface="Arial"/>
              </a:rPr>
              <a:t> </a:t>
            </a:r>
            <a:r>
              <a:rPr sz="2000" i="1" dirty="0">
                <a:latin typeface="Arial"/>
                <a:cs typeface="Arial"/>
              </a:rPr>
              <a:t>access  this</a:t>
            </a:r>
            <a:r>
              <a:rPr sz="2000" i="1" spc="-20" dirty="0">
                <a:latin typeface="Arial"/>
                <a:cs typeface="Arial"/>
              </a:rPr>
              <a:t> </a:t>
            </a:r>
            <a:r>
              <a:rPr sz="2000" i="1" spc="-5" dirty="0">
                <a:latin typeface="Arial"/>
                <a:cs typeface="Arial"/>
              </a:rPr>
              <a:t>system”.</a:t>
            </a:r>
            <a:endParaRPr sz="2000">
              <a:latin typeface="Arial"/>
              <a:cs typeface="Arial"/>
            </a:endParaRPr>
          </a:p>
          <a:p>
            <a:pPr marL="793115" indent="-285750">
              <a:lnSpc>
                <a:spcPct val="100000"/>
              </a:lnSpc>
              <a:spcBef>
                <a:spcPts val="290"/>
              </a:spcBef>
              <a:buAutoNum type="arabicPeriod"/>
              <a:tabLst>
                <a:tab pos="793750" algn="l"/>
              </a:tabLst>
            </a:pPr>
            <a:r>
              <a:rPr sz="2000" dirty="0">
                <a:latin typeface="Arial"/>
                <a:cs typeface="Arial"/>
              </a:rPr>
              <a:t>You get caught and taken to the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police</a:t>
            </a:r>
            <a:endParaRPr sz="2000">
              <a:latin typeface="Arial"/>
              <a:cs typeface="Arial"/>
            </a:endParaRPr>
          </a:p>
          <a:p>
            <a:pPr marL="793115" marR="295275" indent="-285750" algn="just">
              <a:lnSpc>
                <a:spcPts val="2230"/>
              </a:lnSpc>
              <a:spcBef>
                <a:spcPts val="540"/>
              </a:spcBef>
              <a:buAutoNum type="arabicPeriod"/>
              <a:tabLst>
                <a:tab pos="793750" algn="l"/>
              </a:tabLst>
            </a:pPr>
            <a:r>
              <a:rPr sz="2000" dirty="0">
                <a:latin typeface="Arial"/>
                <a:cs typeface="Arial"/>
              </a:rPr>
              <a:t>You argue: </a:t>
            </a:r>
            <a:r>
              <a:rPr sz="2000" i="1" dirty="0">
                <a:latin typeface="Arial"/>
                <a:cs typeface="Arial"/>
              </a:rPr>
              <a:t>“Text books </a:t>
            </a:r>
            <a:r>
              <a:rPr sz="2000" i="1" spc="-5" dirty="0">
                <a:latin typeface="Arial"/>
                <a:cs typeface="Arial"/>
              </a:rPr>
              <a:t>in </a:t>
            </a:r>
            <a:r>
              <a:rPr sz="2000" i="1" dirty="0">
                <a:latin typeface="Arial"/>
                <a:cs typeface="Arial"/>
              </a:rPr>
              <a:t>security state that a system</a:t>
            </a:r>
            <a:r>
              <a:rPr sz="2000" i="1" spc="-225" dirty="0">
                <a:latin typeface="Arial"/>
                <a:cs typeface="Arial"/>
              </a:rPr>
              <a:t> </a:t>
            </a:r>
            <a:r>
              <a:rPr sz="2000" i="1" spc="-5" dirty="0">
                <a:latin typeface="Arial"/>
                <a:cs typeface="Arial"/>
              </a:rPr>
              <a:t>authorizes  </a:t>
            </a:r>
            <a:r>
              <a:rPr sz="2000" i="1" dirty="0">
                <a:latin typeface="Arial"/>
                <a:cs typeface="Arial"/>
              </a:rPr>
              <a:t>the user when typing the right password, hence I was authorized  because I typed the right</a:t>
            </a:r>
            <a:r>
              <a:rPr sz="2000" i="1" spc="-120" dirty="0">
                <a:latin typeface="Arial"/>
                <a:cs typeface="Arial"/>
              </a:rPr>
              <a:t> </a:t>
            </a:r>
            <a:r>
              <a:rPr sz="2000" i="1" spc="-5" dirty="0">
                <a:latin typeface="Arial"/>
                <a:cs typeface="Arial"/>
              </a:rPr>
              <a:t>password”.</a:t>
            </a:r>
            <a:endParaRPr sz="2000">
              <a:latin typeface="Arial"/>
              <a:cs typeface="Arial"/>
            </a:endParaRPr>
          </a:p>
          <a:p>
            <a:pPr marL="793115" indent="-285750" algn="just">
              <a:lnSpc>
                <a:spcPct val="100000"/>
              </a:lnSpc>
              <a:spcBef>
                <a:spcPts val="295"/>
              </a:spcBef>
              <a:buAutoNum type="arabicPeriod"/>
              <a:tabLst>
                <a:tab pos="793750" algn="l"/>
              </a:tabLst>
            </a:pPr>
            <a:r>
              <a:rPr sz="2000" dirty="0">
                <a:latin typeface="Arial"/>
                <a:cs typeface="Arial"/>
              </a:rPr>
              <a:t>Case dismissed, you go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free.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38</a:t>
            </a:fld>
            <a:endParaRPr lang="tr-TR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50621" y="682498"/>
            <a:ext cx="7331075" cy="4629150"/>
            <a:chOff x="150621" y="682498"/>
            <a:chExt cx="7331075" cy="4629150"/>
          </a:xfrm>
        </p:grpSpPr>
        <p:sp>
          <p:nvSpPr>
            <p:cNvPr id="3" name="object 3"/>
            <p:cNvSpPr/>
            <p:nvPr/>
          </p:nvSpPr>
          <p:spPr>
            <a:xfrm>
              <a:off x="160782" y="692149"/>
              <a:ext cx="6573520" cy="4608830"/>
            </a:xfrm>
            <a:custGeom>
              <a:avLst/>
              <a:gdLst/>
              <a:ahLst/>
              <a:cxnLst/>
              <a:rect l="l" t="t" r="r" b="b"/>
              <a:pathLst>
                <a:path w="6573520" h="4608830">
                  <a:moveTo>
                    <a:pt x="6573012" y="1270"/>
                  </a:moveTo>
                  <a:lnTo>
                    <a:pt x="6571996" y="1270"/>
                  </a:lnTo>
                  <a:lnTo>
                    <a:pt x="6571996" y="0"/>
                  </a:lnTo>
                  <a:lnTo>
                    <a:pt x="1016" y="0"/>
                  </a:lnTo>
                  <a:lnTo>
                    <a:pt x="1016" y="1270"/>
                  </a:lnTo>
                  <a:lnTo>
                    <a:pt x="0" y="1270"/>
                  </a:lnTo>
                  <a:lnTo>
                    <a:pt x="0" y="2540"/>
                  </a:lnTo>
                  <a:lnTo>
                    <a:pt x="0" y="4607560"/>
                  </a:lnTo>
                  <a:lnTo>
                    <a:pt x="254" y="4607560"/>
                  </a:lnTo>
                  <a:lnTo>
                    <a:pt x="254" y="4608830"/>
                  </a:lnTo>
                  <a:lnTo>
                    <a:pt x="6572758" y="4608830"/>
                  </a:lnTo>
                  <a:lnTo>
                    <a:pt x="6572758" y="4607560"/>
                  </a:lnTo>
                  <a:lnTo>
                    <a:pt x="6573012" y="4607560"/>
                  </a:lnTo>
                  <a:lnTo>
                    <a:pt x="6573012" y="2540"/>
                  </a:lnTo>
                  <a:lnTo>
                    <a:pt x="6573012" y="1270"/>
                  </a:lnTo>
                  <a:close/>
                </a:path>
              </a:pathLst>
            </a:custGeom>
            <a:solidFill>
              <a:srgbClr val="FFFF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60781" y="692658"/>
              <a:ext cx="6573520" cy="4608830"/>
            </a:xfrm>
            <a:custGeom>
              <a:avLst/>
              <a:gdLst/>
              <a:ahLst/>
              <a:cxnLst/>
              <a:rect l="l" t="t" r="r" b="b"/>
              <a:pathLst>
                <a:path w="6573520" h="4608830">
                  <a:moveTo>
                    <a:pt x="0" y="2539"/>
                  </a:moveTo>
                  <a:lnTo>
                    <a:pt x="0" y="1142"/>
                  </a:lnTo>
                  <a:lnTo>
                    <a:pt x="1155" y="0"/>
                  </a:lnTo>
                  <a:lnTo>
                    <a:pt x="2578" y="0"/>
                  </a:lnTo>
                  <a:lnTo>
                    <a:pt x="6570472" y="0"/>
                  </a:lnTo>
                  <a:lnTo>
                    <a:pt x="6571869" y="0"/>
                  </a:lnTo>
                  <a:lnTo>
                    <a:pt x="6573012" y="1142"/>
                  </a:lnTo>
                  <a:lnTo>
                    <a:pt x="6573012" y="2539"/>
                  </a:lnTo>
                  <a:lnTo>
                    <a:pt x="6573012" y="4606035"/>
                  </a:lnTo>
                  <a:lnTo>
                    <a:pt x="6573012" y="4607433"/>
                  </a:lnTo>
                  <a:lnTo>
                    <a:pt x="6571869" y="4608576"/>
                  </a:lnTo>
                  <a:lnTo>
                    <a:pt x="6570472" y="4608576"/>
                  </a:lnTo>
                  <a:lnTo>
                    <a:pt x="2578" y="4608576"/>
                  </a:lnTo>
                  <a:lnTo>
                    <a:pt x="1155" y="4608576"/>
                  </a:lnTo>
                  <a:lnTo>
                    <a:pt x="0" y="4607433"/>
                  </a:lnTo>
                  <a:lnTo>
                    <a:pt x="0" y="4606035"/>
                  </a:lnTo>
                  <a:lnTo>
                    <a:pt x="0" y="2539"/>
                  </a:lnTo>
                  <a:close/>
                </a:path>
              </a:pathLst>
            </a:custGeom>
            <a:ln w="1981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204210" y="2099309"/>
              <a:ext cx="1728470" cy="3058795"/>
            </a:xfrm>
            <a:custGeom>
              <a:avLst/>
              <a:gdLst/>
              <a:ahLst/>
              <a:cxnLst/>
              <a:rect l="l" t="t" r="r" b="b"/>
              <a:pathLst>
                <a:path w="1728470" h="3058795">
                  <a:moveTo>
                    <a:pt x="1728215" y="0"/>
                  </a:moveTo>
                  <a:lnTo>
                    <a:pt x="0" y="0"/>
                  </a:lnTo>
                  <a:lnTo>
                    <a:pt x="0" y="3058668"/>
                  </a:lnTo>
                  <a:lnTo>
                    <a:pt x="1728215" y="3058668"/>
                  </a:lnTo>
                  <a:lnTo>
                    <a:pt x="1728215" y="0"/>
                  </a:lnTo>
                  <a:close/>
                </a:path>
              </a:pathLst>
            </a:custGeom>
            <a:solidFill>
              <a:srgbClr val="F8F8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204210" y="2099309"/>
              <a:ext cx="1728470" cy="3058795"/>
            </a:xfrm>
            <a:custGeom>
              <a:avLst/>
              <a:gdLst/>
              <a:ahLst/>
              <a:cxnLst/>
              <a:rect l="l" t="t" r="r" b="b"/>
              <a:pathLst>
                <a:path w="1728470" h="3058795">
                  <a:moveTo>
                    <a:pt x="0" y="3058668"/>
                  </a:moveTo>
                  <a:lnTo>
                    <a:pt x="1728215" y="3058668"/>
                  </a:lnTo>
                  <a:lnTo>
                    <a:pt x="1728215" y="0"/>
                  </a:lnTo>
                  <a:lnTo>
                    <a:pt x="0" y="0"/>
                  </a:lnTo>
                  <a:lnTo>
                    <a:pt x="0" y="3058668"/>
                  </a:lnTo>
                  <a:close/>
                </a:path>
              </a:pathLst>
            </a:custGeom>
            <a:ln w="25908">
              <a:solidFill>
                <a:srgbClr val="000000"/>
              </a:solidFill>
              <a:prstDash val="sys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15162" y="1319022"/>
              <a:ext cx="6551930" cy="1905"/>
            </a:xfrm>
            <a:custGeom>
              <a:avLst/>
              <a:gdLst/>
              <a:ahLst/>
              <a:cxnLst/>
              <a:rect l="l" t="t" r="r" b="b"/>
              <a:pathLst>
                <a:path w="6551930" h="1905">
                  <a:moveTo>
                    <a:pt x="0" y="0"/>
                  </a:moveTo>
                  <a:lnTo>
                    <a:pt x="6551676" y="1650"/>
                  </a:lnTo>
                </a:path>
              </a:pathLst>
            </a:custGeom>
            <a:ln w="28956">
              <a:solidFill>
                <a:srgbClr val="000000"/>
              </a:solidFill>
              <a:prstDash val="lg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9524" y="0"/>
            <a:ext cx="88411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Identity and </a:t>
            </a:r>
            <a:r>
              <a:rPr dirty="0">
                <a:solidFill>
                  <a:srgbClr val="000000"/>
                </a:solidFill>
              </a:rPr>
              <a:t>Access Management</a:t>
            </a:r>
            <a:r>
              <a:rPr spc="-7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Concepts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478404" y="732790"/>
            <a:ext cx="211391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System </a:t>
            </a:r>
            <a:r>
              <a:rPr sz="1600" spc="-10" dirty="0">
                <a:latin typeface="Arial"/>
                <a:cs typeface="Arial"/>
              </a:rPr>
              <a:t>Owner</a:t>
            </a:r>
            <a:r>
              <a:rPr sz="1600" spc="-5" dirty="0">
                <a:latin typeface="Arial"/>
                <a:cs typeface="Arial"/>
              </a:rPr>
              <a:t> Domain</a:t>
            </a:r>
            <a:endParaRPr sz="1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79323" y="2562224"/>
            <a:ext cx="1494155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2550" marR="5080" indent="-70485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Identity</a:t>
            </a:r>
            <a:r>
              <a:rPr sz="1600" spc="-3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Provider  System</a:t>
            </a:r>
            <a:r>
              <a:rPr sz="1600" spc="-20" dirty="0">
                <a:latin typeface="Arial"/>
                <a:cs typeface="Arial"/>
              </a:rPr>
              <a:t> </a:t>
            </a:r>
            <a:r>
              <a:rPr sz="1600" spc="-10" dirty="0">
                <a:latin typeface="Arial"/>
                <a:cs typeface="Arial"/>
              </a:rPr>
              <a:t>Owner</a:t>
            </a:r>
            <a:endParaRPr sz="16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11473" y="4647691"/>
            <a:ext cx="1345565" cy="497840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317500" marR="5080" indent="-304800">
              <a:lnSpc>
                <a:spcPts val="1800"/>
              </a:lnSpc>
              <a:spcBef>
                <a:spcPts val="254"/>
              </a:spcBef>
            </a:pPr>
            <a:r>
              <a:rPr sz="1600" spc="-5" dirty="0">
                <a:latin typeface="Arial"/>
                <a:cs typeface="Arial"/>
              </a:rPr>
              <a:t>Access</a:t>
            </a:r>
            <a:r>
              <a:rPr sz="1600" spc="-6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control  function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219961" y="1136713"/>
            <a:ext cx="6120765" cy="3444240"/>
            <a:chOff x="1219961" y="1136713"/>
            <a:chExt cx="6120765" cy="3444240"/>
          </a:xfrm>
        </p:grpSpPr>
        <p:sp>
          <p:nvSpPr>
            <p:cNvPr id="13" name="object 13"/>
            <p:cNvSpPr/>
            <p:nvPr/>
          </p:nvSpPr>
          <p:spPr>
            <a:xfrm>
              <a:off x="1219962" y="1746503"/>
              <a:ext cx="6120765" cy="2715895"/>
            </a:xfrm>
            <a:custGeom>
              <a:avLst/>
              <a:gdLst/>
              <a:ahLst/>
              <a:cxnLst/>
              <a:rect l="l" t="t" r="r" b="b"/>
              <a:pathLst>
                <a:path w="6120765" h="2715895">
                  <a:moveTo>
                    <a:pt x="115824" y="57912"/>
                  </a:moveTo>
                  <a:lnTo>
                    <a:pt x="0" y="57912"/>
                  </a:lnTo>
                  <a:lnTo>
                    <a:pt x="0" y="86868"/>
                  </a:lnTo>
                  <a:lnTo>
                    <a:pt x="115824" y="86868"/>
                  </a:lnTo>
                  <a:lnTo>
                    <a:pt x="115824" y="57912"/>
                  </a:lnTo>
                  <a:close/>
                </a:path>
                <a:path w="6120765" h="2715895">
                  <a:moveTo>
                    <a:pt x="268224" y="580644"/>
                  </a:moveTo>
                  <a:lnTo>
                    <a:pt x="152400" y="580644"/>
                  </a:lnTo>
                  <a:lnTo>
                    <a:pt x="152400" y="609600"/>
                  </a:lnTo>
                  <a:lnTo>
                    <a:pt x="268224" y="609600"/>
                  </a:lnTo>
                  <a:lnTo>
                    <a:pt x="268224" y="580644"/>
                  </a:lnTo>
                  <a:close/>
                </a:path>
                <a:path w="6120765" h="2715895">
                  <a:moveTo>
                    <a:pt x="318516" y="57912"/>
                  </a:moveTo>
                  <a:lnTo>
                    <a:pt x="202692" y="57912"/>
                  </a:lnTo>
                  <a:lnTo>
                    <a:pt x="202692" y="86868"/>
                  </a:lnTo>
                  <a:lnTo>
                    <a:pt x="318516" y="86868"/>
                  </a:lnTo>
                  <a:lnTo>
                    <a:pt x="318516" y="57912"/>
                  </a:lnTo>
                  <a:close/>
                </a:path>
                <a:path w="6120765" h="2715895">
                  <a:moveTo>
                    <a:pt x="470916" y="580644"/>
                  </a:moveTo>
                  <a:lnTo>
                    <a:pt x="355092" y="580644"/>
                  </a:lnTo>
                  <a:lnTo>
                    <a:pt x="355092" y="609600"/>
                  </a:lnTo>
                  <a:lnTo>
                    <a:pt x="470916" y="609600"/>
                  </a:lnTo>
                  <a:lnTo>
                    <a:pt x="470916" y="580644"/>
                  </a:lnTo>
                  <a:close/>
                </a:path>
                <a:path w="6120765" h="2715895">
                  <a:moveTo>
                    <a:pt x="521208" y="57912"/>
                  </a:moveTo>
                  <a:lnTo>
                    <a:pt x="405384" y="57912"/>
                  </a:lnTo>
                  <a:lnTo>
                    <a:pt x="405384" y="86868"/>
                  </a:lnTo>
                  <a:lnTo>
                    <a:pt x="521208" y="86868"/>
                  </a:lnTo>
                  <a:lnTo>
                    <a:pt x="521208" y="57912"/>
                  </a:lnTo>
                  <a:close/>
                </a:path>
                <a:path w="6120765" h="2715895">
                  <a:moveTo>
                    <a:pt x="673608" y="580644"/>
                  </a:moveTo>
                  <a:lnTo>
                    <a:pt x="557784" y="580644"/>
                  </a:lnTo>
                  <a:lnTo>
                    <a:pt x="557784" y="609600"/>
                  </a:lnTo>
                  <a:lnTo>
                    <a:pt x="673608" y="609600"/>
                  </a:lnTo>
                  <a:lnTo>
                    <a:pt x="673608" y="580644"/>
                  </a:lnTo>
                  <a:close/>
                </a:path>
                <a:path w="6120765" h="2715895">
                  <a:moveTo>
                    <a:pt x="723900" y="57912"/>
                  </a:moveTo>
                  <a:lnTo>
                    <a:pt x="608076" y="57912"/>
                  </a:lnTo>
                  <a:lnTo>
                    <a:pt x="608076" y="86868"/>
                  </a:lnTo>
                  <a:lnTo>
                    <a:pt x="723900" y="86868"/>
                  </a:lnTo>
                  <a:lnTo>
                    <a:pt x="723900" y="57912"/>
                  </a:lnTo>
                  <a:close/>
                </a:path>
                <a:path w="6120765" h="2715895">
                  <a:moveTo>
                    <a:pt x="876300" y="580644"/>
                  </a:moveTo>
                  <a:lnTo>
                    <a:pt x="760476" y="580644"/>
                  </a:lnTo>
                  <a:lnTo>
                    <a:pt x="760476" y="609600"/>
                  </a:lnTo>
                  <a:lnTo>
                    <a:pt x="876300" y="609600"/>
                  </a:lnTo>
                  <a:lnTo>
                    <a:pt x="876300" y="580644"/>
                  </a:lnTo>
                  <a:close/>
                </a:path>
                <a:path w="6120765" h="2715895">
                  <a:moveTo>
                    <a:pt x="926592" y="57912"/>
                  </a:moveTo>
                  <a:lnTo>
                    <a:pt x="810768" y="57912"/>
                  </a:lnTo>
                  <a:lnTo>
                    <a:pt x="810768" y="86868"/>
                  </a:lnTo>
                  <a:lnTo>
                    <a:pt x="926592" y="86868"/>
                  </a:lnTo>
                  <a:lnTo>
                    <a:pt x="926592" y="57912"/>
                  </a:lnTo>
                  <a:close/>
                </a:path>
                <a:path w="6120765" h="2715895">
                  <a:moveTo>
                    <a:pt x="1078992" y="580644"/>
                  </a:moveTo>
                  <a:lnTo>
                    <a:pt x="963168" y="580644"/>
                  </a:lnTo>
                  <a:lnTo>
                    <a:pt x="963168" y="609600"/>
                  </a:lnTo>
                  <a:lnTo>
                    <a:pt x="1078992" y="609600"/>
                  </a:lnTo>
                  <a:lnTo>
                    <a:pt x="1078992" y="580644"/>
                  </a:lnTo>
                  <a:close/>
                </a:path>
                <a:path w="6120765" h="2715895">
                  <a:moveTo>
                    <a:pt x="1129284" y="57912"/>
                  </a:moveTo>
                  <a:lnTo>
                    <a:pt x="1013460" y="57912"/>
                  </a:lnTo>
                  <a:lnTo>
                    <a:pt x="1013460" y="86868"/>
                  </a:lnTo>
                  <a:lnTo>
                    <a:pt x="1129284" y="86868"/>
                  </a:lnTo>
                  <a:lnTo>
                    <a:pt x="1129284" y="57912"/>
                  </a:lnTo>
                  <a:close/>
                </a:path>
                <a:path w="6120765" h="2715895">
                  <a:moveTo>
                    <a:pt x="1281684" y="580644"/>
                  </a:moveTo>
                  <a:lnTo>
                    <a:pt x="1165860" y="580644"/>
                  </a:lnTo>
                  <a:lnTo>
                    <a:pt x="1165860" y="609600"/>
                  </a:lnTo>
                  <a:lnTo>
                    <a:pt x="1281684" y="609600"/>
                  </a:lnTo>
                  <a:lnTo>
                    <a:pt x="1281684" y="580644"/>
                  </a:lnTo>
                  <a:close/>
                </a:path>
                <a:path w="6120765" h="2715895">
                  <a:moveTo>
                    <a:pt x="1331976" y="57912"/>
                  </a:moveTo>
                  <a:lnTo>
                    <a:pt x="1216152" y="57912"/>
                  </a:lnTo>
                  <a:lnTo>
                    <a:pt x="1216152" y="86868"/>
                  </a:lnTo>
                  <a:lnTo>
                    <a:pt x="1331976" y="86868"/>
                  </a:lnTo>
                  <a:lnTo>
                    <a:pt x="1331976" y="57912"/>
                  </a:lnTo>
                  <a:close/>
                </a:path>
                <a:path w="6120765" h="2715895">
                  <a:moveTo>
                    <a:pt x="1484376" y="580644"/>
                  </a:moveTo>
                  <a:lnTo>
                    <a:pt x="1368552" y="580644"/>
                  </a:lnTo>
                  <a:lnTo>
                    <a:pt x="1368552" y="609600"/>
                  </a:lnTo>
                  <a:lnTo>
                    <a:pt x="1484376" y="609600"/>
                  </a:lnTo>
                  <a:lnTo>
                    <a:pt x="1484376" y="580644"/>
                  </a:lnTo>
                  <a:close/>
                </a:path>
                <a:path w="6120765" h="2715895">
                  <a:moveTo>
                    <a:pt x="1534668" y="57912"/>
                  </a:moveTo>
                  <a:lnTo>
                    <a:pt x="1418844" y="57912"/>
                  </a:lnTo>
                  <a:lnTo>
                    <a:pt x="1418844" y="86868"/>
                  </a:lnTo>
                  <a:lnTo>
                    <a:pt x="1534668" y="86868"/>
                  </a:lnTo>
                  <a:lnTo>
                    <a:pt x="1534668" y="57912"/>
                  </a:lnTo>
                  <a:close/>
                </a:path>
                <a:path w="6120765" h="2715895">
                  <a:moveTo>
                    <a:pt x="1687068" y="580644"/>
                  </a:moveTo>
                  <a:lnTo>
                    <a:pt x="1571244" y="580644"/>
                  </a:lnTo>
                  <a:lnTo>
                    <a:pt x="1571244" y="609600"/>
                  </a:lnTo>
                  <a:lnTo>
                    <a:pt x="1687068" y="609600"/>
                  </a:lnTo>
                  <a:lnTo>
                    <a:pt x="1687068" y="580644"/>
                  </a:lnTo>
                  <a:close/>
                </a:path>
                <a:path w="6120765" h="2715895">
                  <a:moveTo>
                    <a:pt x="1737360" y="57912"/>
                  </a:moveTo>
                  <a:lnTo>
                    <a:pt x="1621536" y="57912"/>
                  </a:lnTo>
                  <a:lnTo>
                    <a:pt x="1621536" y="86868"/>
                  </a:lnTo>
                  <a:lnTo>
                    <a:pt x="1737360" y="86868"/>
                  </a:lnTo>
                  <a:lnTo>
                    <a:pt x="1737360" y="57912"/>
                  </a:lnTo>
                  <a:close/>
                </a:path>
                <a:path w="6120765" h="2715895">
                  <a:moveTo>
                    <a:pt x="1889760" y="580644"/>
                  </a:moveTo>
                  <a:lnTo>
                    <a:pt x="1773936" y="580644"/>
                  </a:lnTo>
                  <a:lnTo>
                    <a:pt x="1773936" y="609600"/>
                  </a:lnTo>
                  <a:lnTo>
                    <a:pt x="1889760" y="609600"/>
                  </a:lnTo>
                  <a:lnTo>
                    <a:pt x="1889760" y="580644"/>
                  </a:lnTo>
                  <a:close/>
                </a:path>
                <a:path w="6120765" h="2715895">
                  <a:moveTo>
                    <a:pt x="1940052" y="57912"/>
                  </a:moveTo>
                  <a:lnTo>
                    <a:pt x="1824228" y="57912"/>
                  </a:lnTo>
                  <a:lnTo>
                    <a:pt x="1824228" y="86868"/>
                  </a:lnTo>
                  <a:lnTo>
                    <a:pt x="1940052" y="86868"/>
                  </a:lnTo>
                  <a:lnTo>
                    <a:pt x="1940052" y="57912"/>
                  </a:lnTo>
                  <a:close/>
                </a:path>
                <a:path w="6120765" h="2715895">
                  <a:moveTo>
                    <a:pt x="2092452" y="580644"/>
                  </a:moveTo>
                  <a:lnTo>
                    <a:pt x="1976628" y="580644"/>
                  </a:lnTo>
                  <a:lnTo>
                    <a:pt x="1976628" y="609600"/>
                  </a:lnTo>
                  <a:lnTo>
                    <a:pt x="2092452" y="609600"/>
                  </a:lnTo>
                  <a:lnTo>
                    <a:pt x="2092452" y="580644"/>
                  </a:lnTo>
                  <a:close/>
                </a:path>
                <a:path w="6120765" h="2715895">
                  <a:moveTo>
                    <a:pt x="2142744" y="57912"/>
                  </a:moveTo>
                  <a:lnTo>
                    <a:pt x="2026920" y="57912"/>
                  </a:lnTo>
                  <a:lnTo>
                    <a:pt x="2026920" y="86868"/>
                  </a:lnTo>
                  <a:lnTo>
                    <a:pt x="2142744" y="86868"/>
                  </a:lnTo>
                  <a:lnTo>
                    <a:pt x="2142744" y="57912"/>
                  </a:lnTo>
                  <a:close/>
                </a:path>
                <a:path w="6120765" h="2715895">
                  <a:moveTo>
                    <a:pt x="2295144" y="580644"/>
                  </a:moveTo>
                  <a:lnTo>
                    <a:pt x="2179320" y="580644"/>
                  </a:lnTo>
                  <a:lnTo>
                    <a:pt x="2179320" y="609600"/>
                  </a:lnTo>
                  <a:lnTo>
                    <a:pt x="2295144" y="609600"/>
                  </a:lnTo>
                  <a:lnTo>
                    <a:pt x="2295144" y="580644"/>
                  </a:lnTo>
                  <a:close/>
                </a:path>
                <a:path w="6120765" h="2715895">
                  <a:moveTo>
                    <a:pt x="2345436" y="57912"/>
                  </a:moveTo>
                  <a:lnTo>
                    <a:pt x="2229612" y="57912"/>
                  </a:lnTo>
                  <a:lnTo>
                    <a:pt x="2229612" y="86868"/>
                  </a:lnTo>
                  <a:lnTo>
                    <a:pt x="2345436" y="86868"/>
                  </a:lnTo>
                  <a:lnTo>
                    <a:pt x="2345436" y="57912"/>
                  </a:lnTo>
                  <a:close/>
                </a:path>
                <a:path w="6120765" h="2715895">
                  <a:moveTo>
                    <a:pt x="2548128" y="57912"/>
                  </a:moveTo>
                  <a:lnTo>
                    <a:pt x="2432304" y="57912"/>
                  </a:lnTo>
                  <a:lnTo>
                    <a:pt x="2432304" y="86868"/>
                  </a:lnTo>
                  <a:lnTo>
                    <a:pt x="2548128" y="86868"/>
                  </a:lnTo>
                  <a:lnTo>
                    <a:pt x="2548128" y="57912"/>
                  </a:lnTo>
                  <a:close/>
                </a:path>
                <a:path w="6120765" h="2715895">
                  <a:moveTo>
                    <a:pt x="2599944" y="595122"/>
                  </a:moveTo>
                  <a:lnTo>
                    <a:pt x="2570988" y="580644"/>
                  </a:lnTo>
                  <a:lnTo>
                    <a:pt x="2455164" y="522732"/>
                  </a:lnTo>
                  <a:lnTo>
                    <a:pt x="2455164" y="580644"/>
                  </a:lnTo>
                  <a:lnTo>
                    <a:pt x="2382012" y="580644"/>
                  </a:lnTo>
                  <a:lnTo>
                    <a:pt x="2382012" y="609600"/>
                  </a:lnTo>
                  <a:lnTo>
                    <a:pt x="2455164" y="609600"/>
                  </a:lnTo>
                  <a:lnTo>
                    <a:pt x="2455164" y="667512"/>
                  </a:lnTo>
                  <a:lnTo>
                    <a:pt x="2570988" y="609600"/>
                  </a:lnTo>
                  <a:lnTo>
                    <a:pt x="2599944" y="595122"/>
                  </a:lnTo>
                  <a:close/>
                </a:path>
                <a:path w="6120765" h="2715895">
                  <a:moveTo>
                    <a:pt x="2622804" y="2628900"/>
                  </a:moveTo>
                  <a:lnTo>
                    <a:pt x="283464" y="2628900"/>
                  </a:lnTo>
                  <a:lnTo>
                    <a:pt x="283464" y="2570988"/>
                  </a:lnTo>
                  <a:lnTo>
                    <a:pt x="138684" y="2643378"/>
                  </a:lnTo>
                  <a:lnTo>
                    <a:pt x="283464" y="2715768"/>
                  </a:lnTo>
                  <a:lnTo>
                    <a:pt x="283464" y="2657856"/>
                  </a:lnTo>
                  <a:lnTo>
                    <a:pt x="2622804" y="2657856"/>
                  </a:lnTo>
                  <a:lnTo>
                    <a:pt x="2622804" y="2628900"/>
                  </a:lnTo>
                  <a:close/>
                </a:path>
                <a:path w="6120765" h="2715895">
                  <a:moveTo>
                    <a:pt x="2750820" y="57912"/>
                  </a:moveTo>
                  <a:lnTo>
                    <a:pt x="2634996" y="57912"/>
                  </a:lnTo>
                  <a:lnTo>
                    <a:pt x="2634996" y="86868"/>
                  </a:lnTo>
                  <a:lnTo>
                    <a:pt x="2750820" y="86868"/>
                  </a:lnTo>
                  <a:lnTo>
                    <a:pt x="2750820" y="57912"/>
                  </a:lnTo>
                  <a:close/>
                </a:path>
                <a:path w="6120765" h="2715895">
                  <a:moveTo>
                    <a:pt x="2953512" y="57912"/>
                  </a:moveTo>
                  <a:lnTo>
                    <a:pt x="2837688" y="57912"/>
                  </a:lnTo>
                  <a:lnTo>
                    <a:pt x="2837688" y="86868"/>
                  </a:lnTo>
                  <a:lnTo>
                    <a:pt x="2953512" y="86868"/>
                  </a:lnTo>
                  <a:lnTo>
                    <a:pt x="2953512" y="57912"/>
                  </a:lnTo>
                  <a:close/>
                </a:path>
                <a:path w="6120765" h="2715895">
                  <a:moveTo>
                    <a:pt x="3156204" y="57912"/>
                  </a:moveTo>
                  <a:lnTo>
                    <a:pt x="3040380" y="57912"/>
                  </a:lnTo>
                  <a:lnTo>
                    <a:pt x="3040380" y="86868"/>
                  </a:lnTo>
                  <a:lnTo>
                    <a:pt x="3156204" y="86868"/>
                  </a:lnTo>
                  <a:lnTo>
                    <a:pt x="3156204" y="57912"/>
                  </a:lnTo>
                  <a:close/>
                </a:path>
                <a:path w="6120765" h="2715895">
                  <a:moveTo>
                    <a:pt x="3358896" y="57912"/>
                  </a:moveTo>
                  <a:lnTo>
                    <a:pt x="3243072" y="57912"/>
                  </a:lnTo>
                  <a:lnTo>
                    <a:pt x="3243072" y="86868"/>
                  </a:lnTo>
                  <a:lnTo>
                    <a:pt x="3358896" y="86868"/>
                  </a:lnTo>
                  <a:lnTo>
                    <a:pt x="3358896" y="57912"/>
                  </a:lnTo>
                  <a:close/>
                </a:path>
                <a:path w="6120765" h="2715895">
                  <a:moveTo>
                    <a:pt x="3561588" y="57912"/>
                  </a:moveTo>
                  <a:lnTo>
                    <a:pt x="3445764" y="57912"/>
                  </a:lnTo>
                  <a:lnTo>
                    <a:pt x="3445764" y="86868"/>
                  </a:lnTo>
                  <a:lnTo>
                    <a:pt x="3561588" y="86868"/>
                  </a:lnTo>
                  <a:lnTo>
                    <a:pt x="3561588" y="57912"/>
                  </a:lnTo>
                  <a:close/>
                </a:path>
                <a:path w="6120765" h="2715895">
                  <a:moveTo>
                    <a:pt x="3764280" y="57912"/>
                  </a:moveTo>
                  <a:lnTo>
                    <a:pt x="3648456" y="57912"/>
                  </a:lnTo>
                  <a:lnTo>
                    <a:pt x="3648456" y="86868"/>
                  </a:lnTo>
                  <a:lnTo>
                    <a:pt x="3764280" y="86868"/>
                  </a:lnTo>
                  <a:lnTo>
                    <a:pt x="3764280" y="57912"/>
                  </a:lnTo>
                  <a:close/>
                </a:path>
                <a:path w="6120765" h="2715895">
                  <a:moveTo>
                    <a:pt x="3966972" y="57912"/>
                  </a:moveTo>
                  <a:lnTo>
                    <a:pt x="3851148" y="57912"/>
                  </a:lnTo>
                  <a:lnTo>
                    <a:pt x="3851148" y="86868"/>
                  </a:lnTo>
                  <a:lnTo>
                    <a:pt x="3966972" y="86868"/>
                  </a:lnTo>
                  <a:lnTo>
                    <a:pt x="3966972" y="57912"/>
                  </a:lnTo>
                  <a:close/>
                </a:path>
                <a:path w="6120765" h="2715895">
                  <a:moveTo>
                    <a:pt x="4169664" y="57912"/>
                  </a:moveTo>
                  <a:lnTo>
                    <a:pt x="4053840" y="57912"/>
                  </a:lnTo>
                  <a:lnTo>
                    <a:pt x="4053840" y="86868"/>
                  </a:lnTo>
                  <a:lnTo>
                    <a:pt x="4169664" y="86868"/>
                  </a:lnTo>
                  <a:lnTo>
                    <a:pt x="4169664" y="57912"/>
                  </a:lnTo>
                  <a:close/>
                </a:path>
                <a:path w="6120765" h="2715895">
                  <a:moveTo>
                    <a:pt x="4372356" y="57912"/>
                  </a:moveTo>
                  <a:lnTo>
                    <a:pt x="4256532" y="57912"/>
                  </a:lnTo>
                  <a:lnTo>
                    <a:pt x="4256532" y="86868"/>
                  </a:lnTo>
                  <a:lnTo>
                    <a:pt x="4372356" y="86868"/>
                  </a:lnTo>
                  <a:lnTo>
                    <a:pt x="4372356" y="57912"/>
                  </a:lnTo>
                  <a:close/>
                </a:path>
                <a:path w="6120765" h="2715895">
                  <a:moveTo>
                    <a:pt x="4575048" y="57912"/>
                  </a:moveTo>
                  <a:lnTo>
                    <a:pt x="4459224" y="57912"/>
                  </a:lnTo>
                  <a:lnTo>
                    <a:pt x="4459224" y="86868"/>
                  </a:lnTo>
                  <a:lnTo>
                    <a:pt x="4575048" y="86868"/>
                  </a:lnTo>
                  <a:lnTo>
                    <a:pt x="4575048" y="57912"/>
                  </a:lnTo>
                  <a:close/>
                </a:path>
                <a:path w="6120765" h="2715895">
                  <a:moveTo>
                    <a:pt x="4777740" y="57912"/>
                  </a:moveTo>
                  <a:lnTo>
                    <a:pt x="4661916" y="57912"/>
                  </a:lnTo>
                  <a:lnTo>
                    <a:pt x="4661916" y="86868"/>
                  </a:lnTo>
                  <a:lnTo>
                    <a:pt x="4777740" y="86868"/>
                  </a:lnTo>
                  <a:lnTo>
                    <a:pt x="4777740" y="57912"/>
                  </a:lnTo>
                  <a:close/>
                </a:path>
                <a:path w="6120765" h="2715895">
                  <a:moveTo>
                    <a:pt x="4980432" y="57912"/>
                  </a:moveTo>
                  <a:lnTo>
                    <a:pt x="4864608" y="57912"/>
                  </a:lnTo>
                  <a:lnTo>
                    <a:pt x="4864608" y="86868"/>
                  </a:lnTo>
                  <a:lnTo>
                    <a:pt x="4980432" y="86868"/>
                  </a:lnTo>
                  <a:lnTo>
                    <a:pt x="4980432" y="57912"/>
                  </a:lnTo>
                  <a:close/>
                </a:path>
                <a:path w="6120765" h="2715895">
                  <a:moveTo>
                    <a:pt x="5183124" y="57912"/>
                  </a:moveTo>
                  <a:lnTo>
                    <a:pt x="5067300" y="57912"/>
                  </a:lnTo>
                  <a:lnTo>
                    <a:pt x="5067300" y="86868"/>
                  </a:lnTo>
                  <a:lnTo>
                    <a:pt x="5183124" y="86868"/>
                  </a:lnTo>
                  <a:lnTo>
                    <a:pt x="5183124" y="57912"/>
                  </a:lnTo>
                  <a:close/>
                </a:path>
                <a:path w="6120765" h="2715895">
                  <a:moveTo>
                    <a:pt x="5385816" y="57912"/>
                  </a:moveTo>
                  <a:lnTo>
                    <a:pt x="5269992" y="57912"/>
                  </a:lnTo>
                  <a:lnTo>
                    <a:pt x="5269992" y="86868"/>
                  </a:lnTo>
                  <a:lnTo>
                    <a:pt x="5385816" y="86868"/>
                  </a:lnTo>
                  <a:lnTo>
                    <a:pt x="5385816" y="57912"/>
                  </a:lnTo>
                  <a:close/>
                </a:path>
                <a:path w="6120765" h="2715895">
                  <a:moveTo>
                    <a:pt x="5588508" y="57912"/>
                  </a:moveTo>
                  <a:lnTo>
                    <a:pt x="5472684" y="57912"/>
                  </a:lnTo>
                  <a:lnTo>
                    <a:pt x="5472684" y="86868"/>
                  </a:lnTo>
                  <a:lnTo>
                    <a:pt x="5588508" y="86868"/>
                  </a:lnTo>
                  <a:lnTo>
                    <a:pt x="5588508" y="57912"/>
                  </a:lnTo>
                  <a:close/>
                </a:path>
                <a:path w="6120765" h="2715895">
                  <a:moveTo>
                    <a:pt x="5791200" y="57912"/>
                  </a:moveTo>
                  <a:lnTo>
                    <a:pt x="5675376" y="57912"/>
                  </a:lnTo>
                  <a:lnTo>
                    <a:pt x="5675376" y="86868"/>
                  </a:lnTo>
                  <a:lnTo>
                    <a:pt x="5791200" y="86868"/>
                  </a:lnTo>
                  <a:lnTo>
                    <a:pt x="5791200" y="57912"/>
                  </a:lnTo>
                  <a:close/>
                </a:path>
                <a:path w="6120765" h="2715895">
                  <a:moveTo>
                    <a:pt x="6120384" y="72390"/>
                  </a:moveTo>
                  <a:lnTo>
                    <a:pt x="6091415" y="57912"/>
                  </a:lnTo>
                  <a:lnTo>
                    <a:pt x="5975604" y="0"/>
                  </a:lnTo>
                  <a:lnTo>
                    <a:pt x="5975604" y="57912"/>
                  </a:lnTo>
                  <a:lnTo>
                    <a:pt x="5878068" y="57912"/>
                  </a:lnTo>
                  <a:lnTo>
                    <a:pt x="5878068" y="86868"/>
                  </a:lnTo>
                  <a:lnTo>
                    <a:pt x="5975604" y="86868"/>
                  </a:lnTo>
                  <a:lnTo>
                    <a:pt x="5975604" y="144780"/>
                  </a:lnTo>
                  <a:lnTo>
                    <a:pt x="6091428" y="86868"/>
                  </a:lnTo>
                  <a:lnTo>
                    <a:pt x="6120384" y="7239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82139" y="4233671"/>
              <a:ext cx="1210945" cy="342900"/>
            </a:xfrm>
            <a:custGeom>
              <a:avLst/>
              <a:gdLst/>
              <a:ahLst/>
              <a:cxnLst/>
              <a:rect l="l" t="t" r="r" b="b"/>
              <a:pathLst>
                <a:path w="1210945" h="342900">
                  <a:moveTo>
                    <a:pt x="1210945" y="0"/>
                  </a:moveTo>
                  <a:lnTo>
                    <a:pt x="234823" y="0"/>
                  </a:lnTo>
                  <a:lnTo>
                    <a:pt x="0" y="342519"/>
                  </a:lnTo>
                  <a:lnTo>
                    <a:pt x="974344" y="342519"/>
                  </a:lnTo>
                  <a:lnTo>
                    <a:pt x="121094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882139" y="4233671"/>
              <a:ext cx="1210945" cy="342900"/>
            </a:xfrm>
            <a:custGeom>
              <a:avLst/>
              <a:gdLst/>
              <a:ahLst/>
              <a:cxnLst/>
              <a:rect l="l" t="t" r="r" b="b"/>
              <a:pathLst>
                <a:path w="1210945" h="342900">
                  <a:moveTo>
                    <a:pt x="234823" y="0"/>
                  </a:moveTo>
                  <a:lnTo>
                    <a:pt x="1210945" y="0"/>
                  </a:lnTo>
                  <a:lnTo>
                    <a:pt x="974344" y="342519"/>
                  </a:lnTo>
                  <a:lnTo>
                    <a:pt x="0" y="342519"/>
                  </a:lnTo>
                  <a:lnTo>
                    <a:pt x="234823" y="0"/>
                  </a:lnTo>
                </a:path>
              </a:pathLst>
            </a:custGeom>
            <a:ln w="914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229863" y="1141475"/>
              <a:ext cx="1799589" cy="358140"/>
            </a:xfrm>
            <a:custGeom>
              <a:avLst/>
              <a:gdLst/>
              <a:ahLst/>
              <a:cxnLst/>
              <a:rect l="l" t="t" r="r" b="b"/>
              <a:pathLst>
                <a:path w="1799589" h="358140">
                  <a:moveTo>
                    <a:pt x="1799336" y="0"/>
                  </a:moveTo>
                  <a:lnTo>
                    <a:pt x="349885" y="0"/>
                  </a:lnTo>
                  <a:lnTo>
                    <a:pt x="0" y="357632"/>
                  </a:lnTo>
                  <a:lnTo>
                    <a:pt x="1447927" y="357632"/>
                  </a:lnTo>
                  <a:lnTo>
                    <a:pt x="179933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3229863" y="1141475"/>
              <a:ext cx="1799589" cy="358140"/>
            </a:xfrm>
            <a:custGeom>
              <a:avLst/>
              <a:gdLst/>
              <a:ahLst/>
              <a:cxnLst/>
              <a:rect l="l" t="t" r="r" b="b"/>
              <a:pathLst>
                <a:path w="1799589" h="358140">
                  <a:moveTo>
                    <a:pt x="349885" y="0"/>
                  </a:moveTo>
                  <a:lnTo>
                    <a:pt x="1799336" y="0"/>
                  </a:lnTo>
                  <a:lnTo>
                    <a:pt x="1447927" y="357632"/>
                  </a:lnTo>
                  <a:lnTo>
                    <a:pt x="0" y="357632"/>
                  </a:lnTo>
                  <a:lnTo>
                    <a:pt x="349885" y="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3635502" y="1185417"/>
            <a:ext cx="102933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registration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7337064" y="1246631"/>
            <a:ext cx="979805" cy="800100"/>
            <a:chOff x="7337064" y="1246631"/>
            <a:chExt cx="979805" cy="800100"/>
          </a:xfrm>
        </p:grpSpPr>
        <p:pic>
          <p:nvPicPr>
            <p:cNvPr id="20" name="object 2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28799" y="1246631"/>
              <a:ext cx="260322" cy="153274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568458" y="1509854"/>
              <a:ext cx="151054" cy="81963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7337056" y="1267523"/>
              <a:ext cx="979805" cy="779145"/>
            </a:xfrm>
            <a:custGeom>
              <a:avLst/>
              <a:gdLst/>
              <a:ahLst/>
              <a:cxnLst/>
              <a:rect l="l" t="t" r="r" b="b"/>
              <a:pathLst>
                <a:path w="979804" h="779144">
                  <a:moveTo>
                    <a:pt x="243852" y="0"/>
                  </a:moveTo>
                  <a:lnTo>
                    <a:pt x="118503" y="0"/>
                  </a:lnTo>
                  <a:lnTo>
                    <a:pt x="118503" y="36245"/>
                  </a:lnTo>
                  <a:lnTo>
                    <a:pt x="0" y="46101"/>
                  </a:lnTo>
                  <a:lnTo>
                    <a:pt x="0" y="233273"/>
                  </a:lnTo>
                  <a:lnTo>
                    <a:pt x="71513" y="242341"/>
                  </a:lnTo>
                  <a:lnTo>
                    <a:pt x="65481" y="242341"/>
                  </a:lnTo>
                  <a:lnTo>
                    <a:pt x="65481" y="280162"/>
                  </a:lnTo>
                  <a:lnTo>
                    <a:pt x="12052" y="280162"/>
                  </a:lnTo>
                  <a:lnTo>
                    <a:pt x="12052" y="327444"/>
                  </a:lnTo>
                  <a:lnTo>
                    <a:pt x="218135" y="327444"/>
                  </a:lnTo>
                  <a:lnTo>
                    <a:pt x="218135" y="280162"/>
                  </a:lnTo>
                  <a:lnTo>
                    <a:pt x="153860" y="280162"/>
                  </a:lnTo>
                  <a:lnTo>
                    <a:pt x="153860" y="266369"/>
                  </a:lnTo>
                  <a:lnTo>
                    <a:pt x="243852" y="266369"/>
                  </a:lnTo>
                  <a:lnTo>
                    <a:pt x="243852" y="0"/>
                  </a:lnTo>
                  <a:close/>
                </a:path>
                <a:path w="979804" h="779144">
                  <a:moveTo>
                    <a:pt x="668070" y="750658"/>
                  </a:moveTo>
                  <a:lnTo>
                    <a:pt x="666051" y="739622"/>
                  </a:lnTo>
                  <a:lnTo>
                    <a:pt x="660031" y="731735"/>
                  </a:lnTo>
                  <a:lnTo>
                    <a:pt x="651992" y="725436"/>
                  </a:lnTo>
                  <a:lnTo>
                    <a:pt x="640753" y="723468"/>
                  </a:lnTo>
                  <a:lnTo>
                    <a:pt x="629500" y="725436"/>
                  </a:lnTo>
                  <a:lnTo>
                    <a:pt x="620268" y="731735"/>
                  </a:lnTo>
                  <a:lnTo>
                    <a:pt x="614248" y="739622"/>
                  </a:lnTo>
                  <a:lnTo>
                    <a:pt x="612228" y="750658"/>
                  </a:lnTo>
                  <a:lnTo>
                    <a:pt x="614248" y="761682"/>
                  </a:lnTo>
                  <a:lnTo>
                    <a:pt x="620268" y="770750"/>
                  </a:lnTo>
                  <a:lnTo>
                    <a:pt x="629500" y="776655"/>
                  </a:lnTo>
                  <a:lnTo>
                    <a:pt x="640753" y="778637"/>
                  </a:lnTo>
                  <a:lnTo>
                    <a:pt x="651992" y="776655"/>
                  </a:lnTo>
                  <a:lnTo>
                    <a:pt x="660031" y="770750"/>
                  </a:lnTo>
                  <a:lnTo>
                    <a:pt x="666051" y="761682"/>
                  </a:lnTo>
                  <a:lnTo>
                    <a:pt x="668070" y="750658"/>
                  </a:lnTo>
                  <a:close/>
                </a:path>
                <a:path w="979804" h="779144">
                  <a:moveTo>
                    <a:pt x="901877" y="484289"/>
                  </a:moveTo>
                  <a:lnTo>
                    <a:pt x="860894" y="245478"/>
                  </a:lnTo>
                  <a:lnTo>
                    <a:pt x="860094" y="238391"/>
                  </a:lnTo>
                  <a:lnTo>
                    <a:pt x="858888" y="231305"/>
                  </a:lnTo>
                  <a:lnTo>
                    <a:pt x="858088" y="225386"/>
                  </a:lnTo>
                  <a:lnTo>
                    <a:pt x="856881" y="218300"/>
                  </a:lnTo>
                  <a:lnTo>
                    <a:pt x="854062" y="205282"/>
                  </a:lnTo>
                  <a:lnTo>
                    <a:pt x="852868" y="206082"/>
                  </a:lnTo>
                  <a:lnTo>
                    <a:pt x="845629" y="187172"/>
                  </a:lnTo>
                  <a:lnTo>
                    <a:pt x="825550" y="149339"/>
                  </a:lnTo>
                  <a:lnTo>
                    <a:pt x="798639" y="119392"/>
                  </a:lnTo>
                  <a:lnTo>
                    <a:pt x="771309" y="104025"/>
                  </a:lnTo>
                  <a:lnTo>
                    <a:pt x="758050" y="105206"/>
                  </a:lnTo>
                  <a:lnTo>
                    <a:pt x="752030" y="115062"/>
                  </a:lnTo>
                  <a:lnTo>
                    <a:pt x="743597" y="124117"/>
                  </a:lnTo>
                  <a:lnTo>
                    <a:pt x="705027" y="149339"/>
                  </a:lnTo>
                  <a:lnTo>
                    <a:pt x="680529" y="155257"/>
                  </a:lnTo>
                  <a:lnTo>
                    <a:pt x="673290" y="161163"/>
                  </a:lnTo>
                  <a:lnTo>
                    <a:pt x="665251" y="169037"/>
                  </a:lnTo>
                  <a:lnTo>
                    <a:pt x="658037" y="177317"/>
                  </a:lnTo>
                  <a:lnTo>
                    <a:pt x="650798" y="187172"/>
                  </a:lnTo>
                  <a:lnTo>
                    <a:pt x="639546" y="192290"/>
                  </a:lnTo>
                  <a:lnTo>
                    <a:pt x="629500" y="197408"/>
                  </a:lnTo>
                  <a:lnTo>
                    <a:pt x="618248" y="202145"/>
                  </a:lnTo>
                  <a:lnTo>
                    <a:pt x="607009" y="206082"/>
                  </a:lnTo>
                  <a:lnTo>
                    <a:pt x="596976" y="211213"/>
                  </a:lnTo>
                  <a:lnTo>
                    <a:pt x="585711" y="214350"/>
                  </a:lnTo>
                  <a:lnTo>
                    <a:pt x="575271" y="217119"/>
                  </a:lnTo>
                  <a:lnTo>
                    <a:pt x="565226" y="220256"/>
                  </a:lnTo>
                  <a:lnTo>
                    <a:pt x="550760" y="223418"/>
                  </a:lnTo>
                  <a:lnTo>
                    <a:pt x="536714" y="227368"/>
                  </a:lnTo>
                  <a:lnTo>
                    <a:pt x="522249" y="230111"/>
                  </a:lnTo>
                  <a:lnTo>
                    <a:pt x="508177" y="233273"/>
                  </a:lnTo>
                  <a:lnTo>
                    <a:pt x="493725" y="235242"/>
                  </a:lnTo>
                  <a:lnTo>
                    <a:pt x="480466" y="238391"/>
                  </a:lnTo>
                  <a:lnTo>
                    <a:pt x="467207" y="240360"/>
                  </a:lnTo>
                  <a:lnTo>
                    <a:pt x="455155" y="243128"/>
                  </a:lnTo>
                  <a:lnTo>
                    <a:pt x="432663" y="247459"/>
                  </a:lnTo>
                  <a:lnTo>
                    <a:pt x="423418" y="248246"/>
                  </a:lnTo>
                  <a:lnTo>
                    <a:pt x="415378" y="250215"/>
                  </a:lnTo>
                  <a:lnTo>
                    <a:pt x="408965" y="251383"/>
                  </a:lnTo>
                  <a:lnTo>
                    <a:pt x="404139" y="251383"/>
                  </a:lnTo>
                  <a:lnTo>
                    <a:pt x="400926" y="252183"/>
                  </a:lnTo>
                  <a:lnTo>
                    <a:pt x="399719" y="252183"/>
                  </a:lnTo>
                  <a:lnTo>
                    <a:pt x="400507" y="300253"/>
                  </a:lnTo>
                  <a:lnTo>
                    <a:pt x="400926" y="325475"/>
                  </a:lnTo>
                  <a:lnTo>
                    <a:pt x="410159" y="325475"/>
                  </a:lnTo>
                  <a:lnTo>
                    <a:pt x="416179" y="326263"/>
                  </a:lnTo>
                  <a:lnTo>
                    <a:pt x="444715" y="326263"/>
                  </a:lnTo>
                  <a:lnTo>
                    <a:pt x="455955" y="327444"/>
                  </a:lnTo>
                  <a:lnTo>
                    <a:pt x="539508" y="327444"/>
                  </a:lnTo>
                  <a:lnTo>
                    <a:pt x="555180" y="326263"/>
                  </a:lnTo>
                  <a:lnTo>
                    <a:pt x="569239" y="326263"/>
                  </a:lnTo>
                  <a:lnTo>
                    <a:pt x="576478" y="325475"/>
                  </a:lnTo>
                  <a:lnTo>
                    <a:pt x="583717" y="322326"/>
                  </a:lnTo>
                  <a:lnTo>
                    <a:pt x="591731" y="318376"/>
                  </a:lnTo>
                  <a:lnTo>
                    <a:pt x="600989" y="314452"/>
                  </a:lnTo>
                  <a:lnTo>
                    <a:pt x="609015" y="309321"/>
                  </a:lnTo>
                  <a:lnTo>
                    <a:pt x="617042" y="305384"/>
                  </a:lnTo>
                  <a:lnTo>
                    <a:pt x="625487" y="302221"/>
                  </a:lnTo>
                  <a:lnTo>
                    <a:pt x="631520" y="300253"/>
                  </a:lnTo>
                  <a:lnTo>
                    <a:pt x="630301" y="436587"/>
                  </a:lnTo>
                  <a:lnTo>
                    <a:pt x="580491" y="436587"/>
                  </a:lnTo>
                  <a:lnTo>
                    <a:pt x="563219" y="437375"/>
                  </a:lnTo>
                  <a:lnTo>
                    <a:pt x="508990" y="442506"/>
                  </a:lnTo>
                  <a:lnTo>
                    <a:pt x="457174" y="454329"/>
                  </a:lnTo>
                  <a:lnTo>
                    <a:pt x="416179" y="477570"/>
                  </a:lnTo>
                  <a:lnTo>
                    <a:pt x="400926" y="513435"/>
                  </a:lnTo>
                  <a:lnTo>
                    <a:pt x="402132" y="521322"/>
                  </a:lnTo>
                  <a:lnTo>
                    <a:pt x="402221" y="529590"/>
                  </a:lnTo>
                  <a:lnTo>
                    <a:pt x="402932" y="552450"/>
                  </a:lnTo>
                  <a:lnTo>
                    <a:pt x="404939" y="606425"/>
                  </a:lnTo>
                  <a:lnTo>
                    <a:pt x="408152" y="671449"/>
                  </a:lnTo>
                  <a:lnTo>
                    <a:pt x="410159" y="725436"/>
                  </a:lnTo>
                  <a:lnTo>
                    <a:pt x="336651" y="725436"/>
                  </a:lnTo>
                  <a:lnTo>
                    <a:pt x="336651" y="372364"/>
                  </a:lnTo>
                  <a:lnTo>
                    <a:pt x="541934" y="372364"/>
                  </a:lnTo>
                  <a:lnTo>
                    <a:pt x="541934" y="340448"/>
                  </a:lnTo>
                  <a:lnTo>
                    <a:pt x="11252" y="340448"/>
                  </a:lnTo>
                  <a:lnTo>
                    <a:pt x="11252" y="372364"/>
                  </a:lnTo>
                  <a:lnTo>
                    <a:pt x="204889" y="372364"/>
                  </a:lnTo>
                  <a:lnTo>
                    <a:pt x="204889" y="725436"/>
                  </a:lnTo>
                  <a:lnTo>
                    <a:pt x="104051" y="725436"/>
                  </a:lnTo>
                  <a:lnTo>
                    <a:pt x="104051" y="776655"/>
                  </a:lnTo>
                  <a:lnTo>
                    <a:pt x="589737" y="776655"/>
                  </a:lnTo>
                  <a:lnTo>
                    <a:pt x="585711" y="562698"/>
                  </a:lnTo>
                  <a:lnTo>
                    <a:pt x="767295" y="562698"/>
                  </a:lnTo>
                  <a:lnTo>
                    <a:pt x="814298" y="556399"/>
                  </a:lnTo>
                  <a:lnTo>
                    <a:pt x="852055" y="540613"/>
                  </a:lnTo>
                  <a:lnTo>
                    <a:pt x="885405" y="503580"/>
                  </a:lnTo>
                  <a:lnTo>
                    <a:pt x="887412" y="488607"/>
                  </a:lnTo>
                  <a:lnTo>
                    <a:pt x="887412" y="487426"/>
                  </a:lnTo>
                  <a:lnTo>
                    <a:pt x="886612" y="486244"/>
                  </a:lnTo>
                  <a:lnTo>
                    <a:pt x="886612" y="485457"/>
                  </a:lnTo>
                  <a:lnTo>
                    <a:pt x="901877" y="484289"/>
                  </a:lnTo>
                  <a:close/>
                </a:path>
                <a:path w="979804" h="779144">
                  <a:moveTo>
                    <a:pt x="935621" y="605637"/>
                  </a:moveTo>
                  <a:lnTo>
                    <a:pt x="892632" y="582396"/>
                  </a:lnTo>
                  <a:lnTo>
                    <a:pt x="845629" y="575297"/>
                  </a:lnTo>
                  <a:lnTo>
                    <a:pt x="818311" y="574509"/>
                  </a:lnTo>
                  <a:lnTo>
                    <a:pt x="788581" y="573328"/>
                  </a:lnTo>
                  <a:lnTo>
                    <a:pt x="758863" y="574509"/>
                  </a:lnTo>
                  <a:lnTo>
                    <a:pt x="731532" y="575297"/>
                  </a:lnTo>
                  <a:lnTo>
                    <a:pt x="707034" y="578459"/>
                  </a:lnTo>
                  <a:lnTo>
                    <a:pt x="667270" y="587527"/>
                  </a:lnTo>
                  <a:lnTo>
                    <a:pt x="642759" y="605637"/>
                  </a:lnTo>
                  <a:lnTo>
                    <a:pt x="777341" y="605637"/>
                  </a:lnTo>
                  <a:lnTo>
                    <a:pt x="777341" y="720699"/>
                  </a:lnTo>
                  <a:lnTo>
                    <a:pt x="682523" y="737654"/>
                  </a:lnTo>
                  <a:lnTo>
                    <a:pt x="682523" y="760501"/>
                  </a:lnTo>
                  <a:lnTo>
                    <a:pt x="900671" y="760501"/>
                  </a:lnTo>
                  <a:lnTo>
                    <a:pt x="900671" y="737654"/>
                  </a:lnTo>
                  <a:lnTo>
                    <a:pt x="807072" y="720699"/>
                  </a:lnTo>
                  <a:lnTo>
                    <a:pt x="807072" y="605637"/>
                  </a:lnTo>
                  <a:lnTo>
                    <a:pt x="935621" y="605637"/>
                  </a:lnTo>
                  <a:close/>
                </a:path>
                <a:path w="979804" h="779144">
                  <a:moveTo>
                    <a:pt x="969365" y="750658"/>
                  </a:moveTo>
                  <a:lnTo>
                    <a:pt x="967359" y="739622"/>
                  </a:lnTo>
                  <a:lnTo>
                    <a:pt x="960920" y="731735"/>
                  </a:lnTo>
                  <a:lnTo>
                    <a:pt x="951687" y="725436"/>
                  </a:lnTo>
                  <a:lnTo>
                    <a:pt x="940841" y="723468"/>
                  </a:lnTo>
                  <a:lnTo>
                    <a:pt x="929589" y="725436"/>
                  </a:lnTo>
                  <a:lnTo>
                    <a:pt x="921156" y="731735"/>
                  </a:lnTo>
                  <a:lnTo>
                    <a:pt x="915123" y="739622"/>
                  </a:lnTo>
                  <a:lnTo>
                    <a:pt x="913117" y="750658"/>
                  </a:lnTo>
                  <a:lnTo>
                    <a:pt x="915123" y="761682"/>
                  </a:lnTo>
                  <a:lnTo>
                    <a:pt x="921156" y="770750"/>
                  </a:lnTo>
                  <a:lnTo>
                    <a:pt x="929589" y="776655"/>
                  </a:lnTo>
                  <a:lnTo>
                    <a:pt x="940841" y="778637"/>
                  </a:lnTo>
                  <a:lnTo>
                    <a:pt x="951687" y="776655"/>
                  </a:lnTo>
                  <a:lnTo>
                    <a:pt x="960920" y="770750"/>
                  </a:lnTo>
                  <a:lnTo>
                    <a:pt x="967359" y="761682"/>
                  </a:lnTo>
                  <a:lnTo>
                    <a:pt x="969365" y="750658"/>
                  </a:lnTo>
                  <a:close/>
                </a:path>
                <a:path w="979804" h="779144">
                  <a:moveTo>
                    <a:pt x="979411" y="239179"/>
                  </a:moveTo>
                  <a:lnTo>
                    <a:pt x="952893" y="273469"/>
                  </a:lnTo>
                  <a:lnTo>
                    <a:pt x="940841" y="312470"/>
                  </a:lnTo>
                  <a:lnTo>
                    <a:pt x="930389" y="361340"/>
                  </a:lnTo>
                  <a:lnTo>
                    <a:pt x="924369" y="410197"/>
                  </a:lnTo>
                  <a:lnTo>
                    <a:pt x="924369" y="451573"/>
                  </a:lnTo>
                  <a:lnTo>
                    <a:pt x="929589" y="479552"/>
                  </a:lnTo>
                  <a:lnTo>
                    <a:pt x="938428" y="491375"/>
                  </a:lnTo>
                  <a:lnTo>
                    <a:pt x="979411" y="23917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233273" y="4696714"/>
            <a:ext cx="154876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System</a:t>
            </a:r>
            <a:r>
              <a:rPr sz="1600" spc="-4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resource</a:t>
            </a:r>
            <a:endParaRPr sz="160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820667" y="2174748"/>
            <a:ext cx="582295" cy="321945"/>
          </a:xfrm>
          <a:prstGeom prst="rect">
            <a:avLst/>
          </a:prstGeom>
          <a:solidFill>
            <a:srgbClr val="00CCFF"/>
          </a:solidFill>
          <a:ln w="9652">
            <a:solidFill>
              <a:srgbClr val="000000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95250">
              <a:lnSpc>
                <a:spcPct val="100000"/>
              </a:lnSpc>
              <a:spcBef>
                <a:spcPts val="200"/>
              </a:spcBef>
            </a:pPr>
            <a:r>
              <a:rPr sz="1600" spc="-45" dirty="0">
                <a:latin typeface="Arial"/>
                <a:cs typeface="Arial"/>
              </a:rPr>
              <a:t>PAP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2995993" y="2497073"/>
            <a:ext cx="1162050" cy="719455"/>
            <a:chOff x="2995993" y="2497073"/>
            <a:chExt cx="1162050" cy="719455"/>
          </a:xfrm>
        </p:grpSpPr>
        <p:sp>
          <p:nvSpPr>
            <p:cNvPr id="26" name="object 26"/>
            <p:cNvSpPr/>
            <p:nvPr/>
          </p:nvSpPr>
          <p:spPr>
            <a:xfrm>
              <a:off x="3889247" y="2497073"/>
              <a:ext cx="144780" cy="719455"/>
            </a:xfrm>
            <a:custGeom>
              <a:avLst/>
              <a:gdLst/>
              <a:ahLst/>
              <a:cxnLst/>
              <a:rect l="l" t="t" r="r" b="b"/>
              <a:pathLst>
                <a:path w="144779" h="719455">
                  <a:moveTo>
                    <a:pt x="57912" y="574548"/>
                  </a:moveTo>
                  <a:lnTo>
                    <a:pt x="0" y="574548"/>
                  </a:lnTo>
                  <a:lnTo>
                    <a:pt x="72389" y="719327"/>
                  </a:lnTo>
                  <a:lnTo>
                    <a:pt x="137540" y="589026"/>
                  </a:lnTo>
                  <a:lnTo>
                    <a:pt x="57912" y="589026"/>
                  </a:lnTo>
                  <a:lnTo>
                    <a:pt x="57912" y="574548"/>
                  </a:lnTo>
                  <a:close/>
                </a:path>
                <a:path w="144779" h="719455">
                  <a:moveTo>
                    <a:pt x="86867" y="0"/>
                  </a:moveTo>
                  <a:lnTo>
                    <a:pt x="57912" y="0"/>
                  </a:lnTo>
                  <a:lnTo>
                    <a:pt x="57912" y="589026"/>
                  </a:lnTo>
                  <a:lnTo>
                    <a:pt x="86867" y="589026"/>
                  </a:lnTo>
                  <a:lnTo>
                    <a:pt x="86867" y="0"/>
                  </a:lnTo>
                  <a:close/>
                </a:path>
                <a:path w="144779" h="719455">
                  <a:moveTo>
                    <a:pt x="144779" y="574548"/>
                  </a:moveTo>
                  <a:lnTo>
                    <a:pt x="86867" y="574548"/>
                  </a:lnTo>
                  <a:lnTo>
                    <a:pt x="86867" y="589026"/>
                  </a:lnTo>
                  <a:lnTo>
                    <a:pt x="137540" y="589026"/>
                  </a:lnTo>
                  <a:lnTo>
                    <a:pt x="144779" y="5745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3000755" y="2677667"/>
              <a:ext cx="1152525" cy="288290"/>
            </a:xfrm>
            <a:custGeom>
              <a:avLst/>
              <a:gdLst/>
              <a:ahLst/>
              <a:cxnLst/>
              <a:rect l="l" t="t" r="r" b="b"/>
              <a:pathLst>
                <a:path w="1152525" h="288289">
                  <a:moveTo>
                    <a:pt x="1152144" y="0"/>
                  </a:moveTo>
                  <a:lnTo>
                    <a:pt x="288797" y="0"/>
                  </a:lnTo>
                  <a:lnTo>
                    <a:pt x="0" y="288036"/>
                  </a:lnTo>
                  <a:lnTo>
                    <a:pt x="863345" y="288036"/>
                  </a:lnTo>
                  <a:lnTo>
                    <a:pt x="11521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3000755" y="2677667"/>
              <a:ext cx="1152525" cy="288290"/>
            </a:xfrm>
            <a:custGeom>
              <a:avLst/>
              <a:gdLst/>
              <a:ahLst/>
              <a:cxnLst/>
              <a:rect l="l" t="t" r="r" b="b"/>
              <a:pathLst>
                <a:path w="1152525" h="288289">
                  <a:moveTo>
                    <a:pt x="0" y="288036"/>
                  </a:moveTo>
                  <a:lnTo>
                    <a:pt x="288797" y="0"/>
                  </a:lnTo>
                  <a:lnTo>
                    <a:pt x="1152144" y="0"/>
                  </a:lnTo>
                  <a:lnTo>
                    <a:pt x="863345" y="288036"/>
                  </a:lnTo>
                  <a:lnTo>
                    <a:pt x="0" y="288036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29" name="object 29"/>
          <p:cNvGraphicFramePr>
            <a:graphicFrameLocks noGrp="1"/>
          </p:cNvGraphicFramePr>
          <p:nvPr/>
        </p:nvGraphicFramePr>
        <p:xfrm>
          <a:off x="558342" y="5417670"/>
          <a:ext cx="8202930" cy="52896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746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40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881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4654">
                <a:tc>
                  <a:txBody>
                    <a:bodyPr/>
                    <a:lstStyle/>
                    <a:p>
                      <a:pPr marL="31750">
                        <a:lnSpc>
                          <a:spcPts val="1555"/>
                        </a:lnSpc>
                      </a:pPr>
                      <a:r>
                        <a:rPr sz="1400" spc="-25" dirty="0">
                          <a:latin typeface="Arial"/>
                          <a:cs typeface="Arial"/>
                        </a:rPr>
                        <a:t>PAP: </a:t>
                      </a:r>
                      <a:r>
                        <a:rPr sz="1400" dirty="0">
                          <a:latin typeface="Arial"/>
                          <a:cs typeface="Arial"/>
                        </a:rPr>
                        <a:t>Policy Administration</a:t>
                      </a:r>
                      <a:r>
                        <a:rPr sz="1400" spc="-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dirty="0">
                          <a:latin typeface="Arial"/>
                          <a:cs typeface="Arial"/>
                        </a:rPr>
                        <a:t>Point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00990">
                        <a:lnSpc>
                          <a:spcPts val="1555"/>
                        </a:lnSpc>
                      </a:pPr>
                      <a:r>
                        <a:rPr sz="1400" dirty="0">
                          <a:latin typeface="Arial"/>
                          <a:cs typeface="Arial"/>
                        </a:rPr>
                        <a:t>PEP: Policy Enforcement</a:t>
                      </a:r>
                      <a:r>
                        <a:rPr sz="1400" spc="-1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dirty="0">
                          <a:latin typeface="Arial"/>
                          <a:cs typeface="Arial"/>
                        </a:rPr>
                        <a:t>Point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05180">
                        <a:lnSpc>
                          <a:spcPts val="1555"/>
                        </a:lnSpc>
                      </a:pPr>
                      <a:r>
                        <a:rPr sz="1400" dirty="0">
                          <a:latin typeface="Arial"/>
                          <a:cs typeface="Arial"/>
                        </a:rPr>
                        <a:t>Registration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4313">
                <a:tc>
                  <a:txBody>
                    <a:bodyPr/>
                    <a:lstStyle/>
                    <a:p>
                      <a:pPr marL="31750">
                        <a:lnSpc>
                          <a:spcPts val="1600"/>
                        </a:lnSpc>
                        <a:spcBef>
                          <a:spcPts val="380"/>
                        </a:spcBef>
                      </a:pPr>
                      <a:r>
                        <a:rPr sz="1400" spc="-5" dirty="0">
                          <a:latin typeface="Arial"/>
                          <a:cs typeface="Arial"/>
                        </a:rPr>
                        <a:t>PDP: </a:t>
                      </a:r>
                      <a:r>
                        <a:rPr sz="1400" dirty="0">
                          <a:latin typeface="Arial"/>
                          <a:cs typeface="Arial"/>
                        </a:rPr>
                        <a:t>Policy Decision</a:t>
                      </a:r>
                      <a:r>
                        <a:rPr sz="1400" spc="-18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dirty="0">
                          <a:latin typeface="Arial"/>
                          <a:cs typeface="Arial"/>
                        </a:rPr>
                        <a:t>Point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marL="349885">
                        <a:lnSpc>
                          <a:spcPts val="1600"/>
                        </a:lnSpc>
                        <a:spcBef>
                          <a:spcPts val="380"/>
                        </a:spcBef>
                      </a:pPr>
                      <a:r>
                        <a:rPr sz="1400" dirty="0">
                          <a:latin typeface="Arial"/>
                          <a:cs typeface="Arial"/>
                        </a:rPr>
                        <a:t>IdP: Identity</a:t>
                      </a:r>
                      <a:r>
                        <a:rPr sz="1400" spc="-18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5" dirty="0">
                          <a:latin typeface="Arial"/>
                          <a:cs typeface="Arial"/>
                        </a:rPr>
                        <a:t>Provider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marL="805180">
                        <a:lnSpc>
                          <a:spcPts val="1600"/>
                        </a:lnSpc>
                        <a:spcBef>
                          <a:spcPts val="380"/>
                        </a:spcBef>
                      </a:pPr>
                      <a:r>
                        <a:rPr sz="1400" dirty="0">
                          <a:latin typeface="Arial"/>
                          <a:cs typeface="Arial"/>
                        </a:rPr>
                        <a:t>Operations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4826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0" name="object 30"/>
          <p:cNvSpPr txBox="1"/>
          <p:nvPr/>
        </p:nvSpPr>
        <p:spPr>
          <a:xfrm>
            <a:off x="3305302" y="2683255"/>
            <a:ext cx="54546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policy</a:t>
            </a:r>
            <a:endParaRPr sz="160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3820667" y="3533394"/>
            <a:ext cx="144780" cy="721360"/>
          </a:xfrm>
          <a:custGeom>
            <a:avLst/>
            <a:gdLst/>
            <a:ahLst/>
            <a:cxnLst/>
            <a:rect l="l" t="t" r="r" b="b"/>
            <a:pathLst>
              <a:path w="144779" h="721360">
                <a:moveTo>
                  <a:pt x="57912" y="576071"/>
                </a:moveTo>
                <a:lnTo>
                  <a:pt x="0" y="576071"/>
                </a:lnTo>
                <a:lnTo>
                  <a:pt x="72390" y="720851"/>
                </a:lnTo>
                <a:lnTo>
                  <a:pt x="137541" y="590549"/>
                </a:lnTo>
                <a:lnTo>
                  <a:pt x="57912" y="590549"/>
                </a:lnTo>
                <a:lnTo>
                  <a:pt x="57912" y="576071"/>
                </a:lnTo>
                <a:close/>
              </a:path>
              <a:path w="144779" h="721360">
                <a:moveTo>
                  <a:pt x="86868" y="0"/>
                </a:moveTo>
                <a:lnTo>
                  <a:pt x="57912" y="0"/>
                </a:lnTo>
                <a:lnTo>
                  <a:pt x="57912" y="590549"/>
                </a:lnTo>
                <a:lnTo>
                  <a:pt x="86868" y="590549"/>
                </a:lnTo>
                <a:lnTo>
                  <a:pt x="86868" y="0"/>
                </a:lnTo>
                <a:close/>
              </a:path>
              <a:path w="144779" h="721360">
                <a:moveTo>
                  <a:pt x="144780" y="576071"/>
                </a:moveTo>
                <a:lnTo>
                  <a:pt x="86868" y="576071"/>
                </a:lnTo>
                <a:lnTo>
                  <a:pt x="86868" y="590549"/>
                </a:lnTo>
                <a:lnTo>
                  <a:pt x="137541" y="590549"/>
                </a:lnTo>
                <a:lnTo>
                  <a:pt x="144780" y="5760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3816096" y="3215639"/>
            <a:ext cx="581025" cy="321945"/>
          </a:xfrm>
          <a:prstGeom prst="rect">
            <a:avLst/>
          </a:prstGeom>
          <a:solidFill>
            <a:srgbClr val="00CCFF"/>
          </a:solidFill>
          <a:ln w="9651">
            <a:solidFill>
              <a:srgbClr val="000000"/>
            </a:solidFill>
          </a:ln>
        </p:spPr>
        <p:txBody>
          <a:bodyPr vert="horz" wrap="square" lIns="0" tIns="26034" rIns="0" bIns="0" rtlCol="0">
            <a:spAutoFit/>
          </a:bodyPr>
          <a:lstStyle/>
          <a:p>
            <a:pPr marL="81280">
              <a:lnSpc>
                <a:spcPct val="100000"/>
              </a:lnSpc>
              <a:spcBef>
                <a:spcPts val="204"/>
              </a:spcBef>
            </a:pPr>
            <a:r>
              <a:rPr sz="1600" spc="-5" dirty="0">
                <a:latin typeface="Arial"/>
                <a:cs typeface="Arial"/>
              </a:rPr>
              <a:t>PDP</a:t>
            </a:r>
            <a:endParaRPr sz="16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820667" y="4296155"/>
            <a:ext cx="582295" cy="320040"/>
          </a:xfrm>
          <a:prstGeom prst="rect">
            <a:avLst/>
          </a:prstGeom>
          <a:solidFill>
            <a:srgbClr val="00CCFF"/>
          </a:solidFill>
          <a:ln w="9652">
            <a:solidFill>
              <a:srgbClr val="000000"/>
            </a:solidFill>
          </a:ln>
        </p:spPr>
        <p:txBody>
          <a:bodyPr vert="horz" wrap="square" lIns="0" tIns="25400" rIns="0" bIns="0" rtlCol="0">
            <a:spAutoFit/>
          </a:bodyPr>
          <a:lstStyle/>
          <a:p>
            <a:pPr marL="87630">
              <a:lnSpc>
                <a:spcPct val="100000"/>
              </a:lnSpc>
              <a:spcBef>
                <a:spcPts val="200"/>
              </a:spcBef>
            </a:pPr>
            <a:r>
              <a:rPr sz="1600" dirty="0">
                <a:latin typeface="Arial"/>
                <a:cs typeface="Arial"/>
              </a:rPr>
              <a:t>PEP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381000" y="1616773"/>
            <a:ext cx="4710430" cy="3049905"/>
            <a:chOff x="381000" y="1616773"/>
            <a:chExt cx="4710430" cy="3049905"/>
          </a:xfrm>
        </p:grpSpPr>
        <p:sp>
          <p:nvSpPr>
            <p:cNvPr id="35" name="object 35"/>
            <p:cNvSpPr/>
            <p:nvPr/>
          </p:nvSpPr>
          <p:spPr>
            <a:xfrm>
              <a:off x="4253484" y="2497073"/>
              <a:ext cx="144780" cy="1800225"/>
            </a:xfrm>
            <a:custGeom>
              <a:avLst/>
              <a:gdLst/>
              <a:ahLst/>
              <a:cxnLst/>
              <a:rect l="l" t="t" r="r" b="b"/>
              <a:pathLst>
                <a:path w="144779" h="1800225">
                  <a:moveTo>
                    <a:pt x="144780" y="1223772"/>
                  </a:moveTo>
                  <a:lnTo>
                    <a:pt x="137541" y="1209294"/>
                  </a:lnTo>
                  <a:lnTo>
                    <a:pt x="72390" y="1078992"/>
                  </a:lnTo>
                  <a:lnTo>
                    <a:pt x="0" y="1223772"/>
                  </a:lnTo>
                  <a:lnTo>
                    <a:pt x="57912" y="1223772"/>
                  </a:lnTo>
                  <a:lnTo>
                    <a:pt x="57912" y="1799844"/>
                  </a:lnTo>
                  <a:lnTo>
                    <a:pt x="86868" y="1799844"/>
                  </a:lnTo>
                  <a:lnTo>
                    <a:pt x="86868" y="1223772"/>
                  </a:lnTo>
                  <a:lnTo>
                    <a:pt x="144780" y="1223772"/>
                  </a:lnTo>
                  <a:close/>
                </a:path>
                <a:path w="144779" h="1800225">
                  <a:moveTo>
                    <a:pt x="144780" y="144780"/>
                  </a:moveTo>
                  <a:lnTo>
                    <a:pt x="137541" y="130302"/>
                  </a:lnTo>
                  <a:lnTo>
                    <a:pt x="72390" y="0"/>
                  </a:lnTo>
                  <a:lnTo>
                    <a:pt x="0" y="144780"/>
                  </a:lnTo>
                  <a:lnTo>
                    <a:pt x="57912" y="144780"/>
                  </a:lnTo>
                  <a:lnTo>
                    <a:pt x="57912" y="719328"/>
                  </a:lnTo>
                  <a:lnTo>
                    <a:pt x="86868" y="719328"/>
                  </a:lnTo>
                  <a:lnTo>
                    <a:pt x="86868" y="144780"/>
                  </a:lnTo>
                  <a:lnTo>
                    <a:pt x="144780" y="14478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682477" y="2370377"/>
              <a:ext cx="405765" cy="128270"/>
            </a:xfrm>
            <a:custGeom>
              <a:avLst/>
              <a:gdLst/>
              <a:ahLst/>
              <a:cxnLst/>
              <a:rect l="l" t="t" r="r" b="b"/>
              <a:pathLst>
                <a:path w="405765" h="128269">
                  <a:moveTo>
                    <a:pt x="275964" y="0"/>
                  </a:moveTo>
                  <a:lnTo>
                    <a:pt x="128896" y="0"/>
                  </a:lnTo>
                  <a:lnTo>
                    <a:pt x="0" y="127932"/>
                  </a:lnTo>
                  <a:lnTo>
                    <a:pt x="405201" y="127932"/>
                  </a:lnTo>
                  <a:lnTo>
                    <a:pt x="275964" y="0"/>
                  </a:lnTo>
                  <a:close/>
                </a:path>
              </a:pathLst>
            </a:custGeom>
            <a:solidFill>
              <a:srgbClr val="B5B5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467944" y="1930475"/>
              <a:ext cx="834390" cy="440055"/>
            </a:xfrm>
            <a:custGeom>
              <a:avLst/>
              <a:gdLst/>
              <a:ahLst/>
              <a:cxnLst/>
              <a:rect l="l" t="t" r="r" b="b"/>
              <a:pathLst>
                <a:path w="834390" h="440055">
                  <a:moveTo>
                    <a:pt x="253136" y="0"/>
                  </a:moveTo>
                  <a:lnTo>
                    <a:pt x="0" y="0"/>
                  </a:lnTo>
                  <a:lnTo>
                    <a:pt x="0" y="439902"/>
                  </a:lnTo>
                  <a:lnTo>
                    <a:pt x="253136" y="439902"/>
                  </a:lnTo>
                  <a:lnTo>
                    <a:pt x="253136" y="0"/>
                  </a:lnTo>
                  <a:close/>
                </a:path>
                <a:path w="834390" h="440055">
                  <a:moveTo>
                    <a:pt x="506247" y="0"/>
                  </a:moveTo>
                  <a:lnTo>
                    <a:pt x="331025" y="0"/>
                  </a:lnTo>
                  <a:lnTo>
                    <a:pt x="331025" y="439902"/>
                  </a:lnTo>
                  <a:lnTo>
                    <a:pt x="506247" y="439902"/>
                  </a:lnTo>
                  <a:lnTo>
                    <a:pt x="506247" y="0"/>
                  </a:lnTo>
                  <a:close/>
                </a:path>
                <a:path w="834390" h="440055">
                  <a:moveTo>
                    <a:pt x="833907" y="0"/>
                  </a:moveTo>
                  <a:lnTo>
                    <a:pt x="584136" y="0"/>
                  </a:lnTo>
                  <a:lnTo>
                    <a:pt x="584136" y="439902"/>
                  </a:lnTo>
                  <a:lnTo>
                    <a:pt x="833907" y="439902"/>
                  </a:lnTo>
                  <a:lnTo>
                    <a:pt x="833907" y="0"/>
                  </a:lnTo>
                  <a:close/>
                </a:path>
              </a:pathLst>
            </a:custGeom>
            <a:solidFill>
              <a:srgbClr val="FF997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805336" y="2205699"/>
              <a:ext cx="50165" cy="156845"/>
            </a:xfrm>
            <a:custGeom>
              <a:avLst/>
              <a:gdLst/>
              <a:ahLst/>
              <a:cxnLst/>
              <a:rect l="l" t="t" r="r" b="b"/>
              <a:pathLst>
                <a:path w="50165" h="156844">
                  <a:moveTo>
                    <a:pt x="0" y="156325"/>
                  </a:moveTo>
                  <a:lnTo>
                    <a:pt x="50033" y="156325"/>
                  </a:lnTo>
                  <a:lnTo>
                    <a:pt x="50033" y="0"/>
                  </a:lnTo>
                  <a:lnTo>
                    <a:pt x="0" y="0"/>
                  </a:lnTo>
                  <a:lnTo>
                    <a:pt x="0" y="156325"/>
                  </a:lnTo>
                  <a:close/>
                </a:path>
              </a:pathLst>
            </a:custGeom>
            <a:solidFill>
              <a:srgbClr val="82D2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9" name="object 3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93600" y="2123206"/>
              <a:ext cx="185648" cy="238818"/>
            </a:xfrm>
            <a:prstGeom prst="rect">
              <a:avLst/>
            </a:prstGeom>
          </p:spPr>
        </p:pic>
        <p:sp>
          <p:nvSpPr>
            <p:cNvPr id="40" name="object 40"/>
            <p:cNvSpPr/>
            <p:nvPr/>
          </p:nvSpPr>
          <p:spPr>
            <a:xfrm>
              <a:off x="721080" y="1930475"/>
              <a:ext cx="331470" cy="440055"/>
            </a:xfrm>
            <a:custGeom>
              <a:avLst/>
              <a:gdLst/>
              <a:ahLst/>
              <a:cxnLst/>
              <a:rect l="l" t="t" r="r" b="b"/>
              <a:pathLst>
                <a:path w="331469" h="440055">
                  <a:moveTo>
                    <a:pt x="77889" y="0"/>
                  </a:moveTo>
                  <a:lnTo>
                    <a:pt x="0" y="0"/>
                  </a:lnTo>
                  <a:lnTo>
                    <a:pt x="0" y="439902"/>
                  </a:lnTo>
                  <a:lnTo>
                    <a:pt x="77889" y="439902"/>
                  </a:lnTo>
                  <a:lnTo>
                    <a:pt x="77889" y="0"/>
                  </a:lnTo>
                  <a:close/>
                </a:path>
                <a:path w="331469" h="440055">
                  <a:moveTo>
                    <a:pt x="331000" y="0"/>
                  </a:moveTo>
                  <a:lnTo>
                    <a:pt x="253111" y="0"/>
                  </a:lnTo>
                  <a:lnTo>
                    <a:pt x="253111" y="439902"/>
                  </a:lnTo>
                  <a:lnTo>
                    <a:pt x="331000" y="439902"/>
                  </a:lnTo>
                  <a:lnTo>
                    <a:pt x="331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731481" y="1930475"/>
              <a:ext cx="277495" cy="440055"/>
            </a:xfrm>
            <a:custGeom>
              <a:avLst/>
              <a:gdLst/>
              <a:ahLst/>
              <a:cxnLst/>
              <a:rect l="l" t="t" r="r" b="b"/>
              <a:pathLst>
                <a:path w="277494" h="440055">
                  <a:moveTo>
                    <a:pt x="23507" y="0"/>
                  </a:moveTo>
                  <a:lnTo>
                    <a:pt x="0" y="0"/>
                  </a:lnTo>
                  <a:lnTo>
                    <a:pt x="0" y="439902"/>
                  </a:lnTo>
                  <a:lnTo>
                    <a:pt x="23507" y="439902"/>
                  </a:lnTo>
                  <a:lnTo>
                    <a:pt x="23507" y="0"/>
                  </a:lnTo>
                  <a:close/>
                </a:path>
                <a:path w="277494" h="440055">
                  <a:moveTo>
                    <a:pt x="276961" y="0"/>
                  </a:moveTo>
                  <a:lnTo>
                    <a:pt x="253453" y="0"/>
                  </a:lnTo>
                  <a:lnTo>
                    <a:pt x="253453" y="439902"/>
                  </a:lnTo>
                  <a:lnTo>
                    <a:pt x="276961" y="439902"/>
                  </a:lnTo>
                  <a:lnTo>
                    <a:pt x="276961" y="0"/>
                  </a:lnTo>
                  <a:close/>
                </a:path>
              </a:pathLst>
            </a:custGeom>
            <a:solidFill>
              <a:srgbClr val="B5B5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455528" y="1843287"/>
              <a:ext cx="859155" cy="85090"/>
            </a:xfrm>
            <a:custGeom>
              <a:avLst/>
              <a:gdLst/>
              <a:ahLst/>
              <a:cxnLst/>
              <a:rect l="l" t="t" r="r" b="b"/>
              <a:pathLst>
                <a:path w="859155" h="85089">
                  <a:moveTo>
                    <a:pt x="740919" y="0"/>
                  </a:moveTo>
                  <a:lnTo>
                    <a:pt x="118507" y="0"/>
                  </a:lnTo>
                  <a:lnTo>
                    <a:pt x="0" y="84512"/>
                  </a:lnTo>
                  <a:lnTo>
                    <a:pt x="859101" y="84512"/>
                  </a:lnTo>
                  <a:lnTo>
                    <a:pt x="740919" y="0"/>
                  </a:lnTo>
                  <a:close/>
                </a:path>
              </a:pathLst>
            </a:custGeom>
            <a:solidFill>
              <a:srgbClr val="0CC1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381000" y="1822589"/>
              <a:ext cx="1009015" cy="570865"/>
            </a:xfrm>
            <a:custGeom>
              <a:avLst/>
              <a:gdLst/>
              <a:ahLst/>
              <a:cxnLst/>
              <a:rect l="l" t="t" r="r" b="b"/>
              <a:pathLst>
                <a:path w="1009015" h="570864">
                  <a:moveTo>
                    <a:pt x="1008824" y="130924"/>
                  </a:moveTo>
                  <a:lnTo>
                    <a:pt x="897369" y="47815"/>
                  </a:lnTo>
                  <a:lnTo>
                    <a:pt x="897369" y="130924"/>
                  </a:lnTo>
                  <a:lnTo>
                    <a:pt x="897369" y="524408"/>
                  </a:lnTo>
                  <a:lnTo>
                    <a:pt x="691578" y="524408"/>
                  </a:lnTo>
                  <a:lnTo>
                    <a:pt x="691578" y="130924"/>
                  </a:lnTo>
                  <a:lnTo>
                    <a:pt x="897369" y="130924"/>
                  </a:lnTo>
                  <a:lnTo>
                    <a:pt x="897369" y="47815"/>
                  </a:lnTo>
                  <a:lnTo>
                    <a:pt x="874293" y="30619"/>
                  </a:lnTo>
                  <a:lnTo>
                    <a:pt x="874293" y="87503"/>
                  </a:lnTo>
                  <a:lnTo>
                    <a:pt x="647598" y="87503"/>
                  </a:lnTo>
                  <a:lnTo>
                    <a:pt x="647598" y="130924"/>
                  </a:lnTo>
                  <a:lnTo>
                    <a:pt x="647598" y="524408"/>
                  </a:lnTo>
                  <a:lnTo>
                    <a:pt x="613333" y="524408"/>
                  </a:lnTo>
                  <a:lnTo>
                    <a:pt x="613333" y="130924"/>
                  </a:lnTo>
                  <a:lnTo>
                    <a:pt x="647598" y="130924"/>
                  </a:lnTo>
                  <a:lnTo>
                    <a:pt x="647598" y="87503"/>
                  </a:lnTo>
                  <a:lnTo>
                    <a:pt x="569353" y="87503"/>
                  </a:lnTo>
                  <a:lnTo>
                    <a:pt x="569353" y="130924"/>
                  </a:lnTo>
                  <a:lnTo>
                    <a:pt x="569353" y="524408"/>
                  </a:lnTo>
                  <a:lnTo>
                    <a:pt x="439115" y="524408"/>
                  </a:lnTo>
                  <a:lnTo>
                    <a:pt x="439115" y="130924"/>
                  </a:lnTo>
                  <a:lnTo>
                    <a:pt x="569353" y="130924"/>
                  </a:lnTo>
                  <a:lnTo>
                    <a:pt x="569353" y="87503"/>
                  </a:lnTo>
                  <a:lnTo>
                    <a:pt x="395135" y="87503"/>
                  </a:lnTo>
                  <a:lnTo>
                    <a:pt x="395135" y="130924"/>
                  </a:lnTo>
                  <a:lnTo>
                    <a:pt x="395135" y="524408"/>
                  </a:lnTo>
                  <a:lnTo>
                    <a:pt x="360895" y="524408"/>
                  </a:lnTo>
                  <a:lnTo>
                    <a:pt x="360895" y="130924"/>
                  </a:lnTo>
                  <a:lnTo>
                    <a:pt x="395135" y="130924"/>
                  </a:lnTo>
                  <a:lnTo>
                    <a:pt x="395135" y="87503"/>
                  </a:lnTo>
                  <a:lnTo>
                    <a:pt x="316915" y="87503"/>
                  </a:lnTo>
                  <a:lnTo>
                    <a:pt x="316915" y="130924"/>
                  </a:lnTo>
                  <a:lnTo>
                    <a:pt x="316915" y="524408"/>
                  </a:lnTo>
                  <a:lnTo>
                    <a:pt x="108432" y="524408"/>
                  </a:lnTo>
                  <a:lnTo>
                    <a:pt x="108432" y="130924"/>
                  </a:lnTo>
                  <a:lnTo>
                    <a:pt x="316915" y="130924"/>
                  </a:lnTo>
                  <a:lnTo>
                    <a:pt x="316915" y="87503"/>
                  </a:lnTo>
                  <a:lnTo>
                    <a:pt x="132943" y="87503"/>
                  </a:lnTo>
                  <a:lnTo>
                    <a:pt x="198399" y="43408"/>
                  </a:lnTo>
                  <a:lnTo>
                    <a:pt x="812749" y="43408"/>
                  </a:lnTo>
                  <a:lnTo>
                    <a:pt x="874293" y="87503"/>
                  </a:lnTo>
                  <a:lnTo>
                    <a:pt x="874293" y="30619"/>
                  </a:lnTo>
                  <a:lnTo>
                    <a:pt x="833247" y="0"/>
                  </a:lnTo>
                  <a:lnTo>
                    <a:pt x="175234" y="0"/>
                  </a:lnTo>
                  <a:lnTo>
                    <a:pt x="0" y="130924"/>
                  </a:lnTo>
                  <a:lnTo>
                    <a:pt x="64452" y="130924"/>
                  </a:lnTo>
                  <a:lnTo>
                    <a:pt x="64452" y="524408"/>
                  </a:lnTo>
                  <a:lnTo>
                    <a:pt x="0" y="524408"/>
                  </a:lnTo>
                  <a:lnTo>
                    <a:pt x="0" y="570509"/>
                  </a:lnTo>
                  <a:lnTo>
                    <a:pt x="1008824" y="570509"/>
                  </a:lnTo>
                  <a:lnTo>
                    <a:pt x="1008824" y="524408"/>
                  </a:lnTo>
                  <a:lnTo>
                    <a:pt x="941349" y="524408"/>
                  </a:lnTo>
                  <a:lnTo>
                    <a:pt x="941349" y="130924"/>
                  </a:lnTo>
                  <a:lnTo>
                    <a:pt x="1008824" y="13092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4" name="object 4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77470" y="2094480"/>
              <a:ext cx="217539" cy="275897"/>
            </a:xfrm>
            <a:prstGeom prst="rect">
              <a:avLst/>
            </a:prstGeom>
          </p:spPr>
        </p:pic>
        <p:sp>
          <p:nvSpPr>
            <p:cNvPr id="45" name="object 45"/>
            <p:cNvSpPr/>
            <p:nvPr/>
          </p:nvSpPr>
          <p:spPr>
            <a:xfrm>
              <a:off x="531063" y="1997265"/>
              <a:ext cx="706755" cy="527685"/>
            </a:xfrm>
            <a:custGeom>
              <a:avLst/>
              <a:gdLst/>
              <a:ahLst/>
              <a:cxnLst/>
              <a:rect l="l" t="t" r="r" b="b"/>
              <a:pathLst>
                <a:path w="706755" h="527685">
                  <a:moveTo>
                    <a:pt x="42964" y="184061"/>
                  </a:moveTo>
                  <a:lnTo>
                    <a:pt x="0" y="184061"/>
                  </a:lnTo>
                  <a:lnTo>
                    <a:pt x="0" y="271576"/>
                  </a:lnTo>
                  <a:lnTo>
                    <a:pt x="42964" y="271576"/>
                  </a:lnTo>
                  <a:lnTo>
                    <a:pt x="42964" y="184061"/>
                  </a:lnTo>
                  <a:close/>
                </a:path>
                <a:path w="706755" h="527685">
                  <a:moveTo>
                    <a:pt x="42964" y="12"/>
                  </a:moveTo>
                  <a:lnTo>
                    <a:pt x="0" y="12"/>
                  </a:lnTo>
                  <a:lnTo>
                    <a:pt x="0" y="87528"/>
                  </a:lnTo>
                  <a:lnTo>
                    <a:pt x="42964" y="87528"/>
                  </a:lnTo>
                  <a:lnTo>
                    <a:pt x="42964" y="12"/>
                  </a:lnTo>
                  <a:close/>
                </a:path>
                <a:path w="706755" h="527685">
                  <a:moveTo>
                    <a:pt x="125882" y="184061"/>
                  </a:moveTo>
                  <a:lnTo>
                    <a:pt x="82575" y="184061"/>
                  </a:lnTo>
                  <a:lnTo>
                    <a:pt x="82575" y="271576"/>
                  </a:lnTo>
                  <a:lnTo>
                    <a:pt x="125882" y="271576"/>
                  </a:lnTo>
                  <a:lnTo>
                    <a:pt x="125882" y="184061"/>
                  </a:lnTo>
                  <a:close/>
                </a:path>
                <a:path w="706755" h="527685">
                  <a:moveTo>
                    <a:pt x="125882" y="12"/>
                  </a:moveTo>
                  <a:lnTo>
                    <a:pt x="82575" y="12"/>
                  </a:lnTo>
                  <a:lnTo>
                    <a:pt x="82575" y="87528"/>
                  </a:lnTo>
                  <a:lnTo>
                    <a:pt x="125882" y="87528"/>
                  </a:lnTo>
                  <a:lnTo>
                    <a:pt x="125882" y="12"/>
                  </a:lnTo>
                  <a:close/>
                </a:path>
                <a:path w="706755" h="527685">
                  <a:moveTo>
                    <a:pt x="370967" y="0"/>
                  </a:moveTo>
                  <a:lnTo>
                    <a:pt x="337731" y="0"/>
                  </a:lnTo>
                  <a:lnTo>
                    <a:pt x="337731" y="74485"/>
                  </a:lnTo>
                  <a:lnTo>
                    <a:pt x="370967" y="74485"/>
                  </a:lnTo>
                  <a:lnTo>
                    <a:pt x="370967" y="0"/>
                  </a:lnTo>
                  <a:close/>
                </a:path>
                <a:path w="706755" h="527685">
                  <a:moveTo>
                    <a:pt x="613676" y="527100"/>
                  </a:moveTo>
                  <a:lnTo>
                    <a:pt x="456234" y="370446"/>
                  </a:lnTo>
                  <a:lnTo>
                    <a:pt x="422668" y="395833"/>
                  </a:lnTo>
                  <a:lnTo>
                    <a:pt x="510628" y="483019"/>
                  </a:lnTo>
                  <a:lnTo>
                    <a:pt x="200418" y="483019"/>
                  </a:lnTo>
                  <a:lnTo>
                    <a:pt x="288378" y="395833"/>
                  </a:lnTo>
                  <a:lnTo>
                    <a:pt x="254787" y="370446"/>
                  </a:lnTo>
                  <a:lnTo>
                    <a:pt x="97345" y="527100"/>
                  </a:lnTo>
                  <a:lnTo>
                    <a:pt x="613676" y="527100"/>
                  </a:lnTo>
                  <a:close/>
                </a:path>
                <a:path w="706755" h="527685">
                  <a:moveTo>
                    <a:pt x="623430" y="184061"/>
                  </a:moveTo>
                  <a:lnTo>
                    <a:pt x="580783" y="184061"/>
                  </a:lnTo>
                  <a:lnTo>
                    <a:pt x="580783" y="271576"/>
                  </a:lnTo>
                  <a:lnTo>
                    <a:pt x="623430" y="271576"/>
                  </a:lnTo>
                  <a:lnTo>
                    <a:pt x="623430" y="184061"/>
                  </a:lnTo>
                  <a:close/>
                </a:path>
                <a:path w="706755" h="527685">
                  <a:moveTo>
                    <a:pt x="623430" y="12"/>
                  </a:moveTo>
                  <a:lnTo>
                    <a:pt x="580783" y="12"/>
                  </a:lnTo>
                  <a:lnTo>
                    <a:pt x="580783" y="87528"/>
                  </a:lnTo>
                  <a:lnTo>
                    <a:pt x="623430" y="87528"/>
                  </a:lnTo>
                  <a:lnTo>
                    <a:pt x="623430" y="12"/>
                  </a:lnTo>
                  <a:close/>
                </a:path>
                <a:path w="706755" h="527685">
                  <a:moveTo>
                    <a:pt x="706666" y="184061"/>
                  </a:moveTo>
                  <a:lnTo>
                    <a:pt x="663028" y="184061"/>
                  </a:lnTo>
                  <a:lnTo>
                    <a:pt x="663028" y="271576"/>
                  </a:lnTo>
                  <a:lnTo>
                    <a:pt x="706666" y="271576"/>
                  </a:lnTo>
                  <a:lnTo>
                    <a:pt x="706666" y="184061"/>
                  </a:lnTo>
                  <a:close/>
                </a:path>
                <a:path w="706755" h="527685">
                  <a:moveTo>
                    <a:pt x="706666" y="12"/>
                  </a:moveTo>
                  <a:lnTo>
                    <a:pt x="663028" y="12"/>
                  </a:lnTo>
                  <a:lnTo>
                    <a:pt x="663028" y="87528"/>
                  </a:lnTo>
                  <a:lnTo>
                    <a:pt x="706666" y="87528"/>
                  </a:lnTo>
                  <a:lnTo>
                    <a:pt x="706666" y="1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637793" y="3938015"/>
              <a:ext cx="721360" cy="709930"/>
            </a:xfrm>
            <a:custGeom>
              <a:avLst/>
              <a:gdLst/>
              <a:ahLst/>
              <a:cxnLst/>
              <a:rect l="l" t="t" r="r" b="b"/>
              <a:pathLst>
                <a:path w="721360" h="709929">
                  <a:moveTo>
                    <a:pt x="720852" y="0"/>
                  </a:moveTo>
                  <a:lnTo>
                    <a:pt x="698303" y="41731"/>
                  </a:lnTo>
                  <a:lnTo>
                    <a:pt x="636084" y="77065"/>
                  </a:lnTo>
                  <a:lnTo>
                    <a:pt x="592644" y="91487"/>
                  </a:lnTo>
                  <a:lnTo>
                    <a:pt x="542340" y="103293"/>
                  </a:lnTo>
                  <a:lnTo>
                    <a:pt x="486191" y="112145"/>
                  </a:lnTo>
                  <a:lnTo>
                    <a:pt x="425213" y="117705"/>
                  </a:lnTo>
                  <a:lnTo>
                    <a:pt x="360425" y="119633"/>
                  </a:lnTo>
                  <a:lnTo>
                    <a:pt x="295638" y="117705"/>
                  </a:lnTo>
                  <a:lnTo>
                    <a:pt x="234660" y="112145"/>
                  </a:lnTo>
                  <a:lnTo>
                    <a:pt x="178511" y="103293"/>
                  </a:lnTo>
                  <a:lnTo>
                    <a:pt x="128207" y="91487"/>
                  </a:lnTo>
                  <a:lnTo>
                    <a:pt x="84767" y="77065"/>
                  </a:lnTo>
                  <a:lnTo>
                    <a:pt x="49208" y="60367"/>
                  </a:lnTo>
                  <a:lnTo>
                    <a:pt x="5806" y="21495"/>
                  </a:lnTo>
                  <a:lnTo>
                    <a:pt x="0" y="0"/>
                  </a:lnTo>
                  <a:lnTo>
                    <a:pt x="0" y="589787"/>
                  </a:lnTo>
                  <a:lnTo>
                    <a:pt x="22548" y="631519"/>
                  </a:lnTo>
                  <a:lnTo>
                    <a:pt x="84767" y="666853"/>
                  </a:lnTo>
                  <a:lnTo>
                    <a:pt x="128207" y="681275"/>
                  </a:lnTo>
                  <a:lnTo>
                    <a:pt x="178511" y="693081"/>
                  </a:lnTo>
                  <a:lnTo>
                    <a:pt x="234660" y="701933"/>
                  </a:lnTo>
                  <a:lnTo>
                    <a:pt x="295638" y="707493"/>
                  </a:lnTo>
                  <a:lnTo>
                    <a:pt x="360425" y="709421"/>
                  </a:lnTo>
                  <a:lnTo>
                    <a:pt x="425213" y="707493"/>
                  </a:lnTo>
                  <a:lnTo>
                    <a:pt x="486191" y="701933"/>
                  </a:lnTo>
                  <a:lnTo>
                    <a:pt x="542340" y="693081"/>
                  </a:lnTo>
                  <a:lnTo>
                    <a:pt x="592644" y="681275"/>
                  </a:lnTo>
                  <a:lnTo>
                    <a:pt x="636084" y="666853"/>
                  </a:lnTo>
                  <a:lnTo>
                    <a:pt x="671643" y="650155"/>
                  </a:lnTo>
                  <a:lnTo>
                    <a:pt x="715045" y="611283"/>
                  </a:lnTo>
                  <a:lnTo>
                    <a:pt x="720852" y="589787"/>
                  </a:lnTo>
                  <a:lnTo>
                    <a:pt x="720852" y="0"/>
                  </a:lnTo>
                  <a:close/>
                </a:path>
              </a:pathLst>
            </a:custGeom>
            <a:solidFill>
              <a:srgbClr val="CC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/>
            <p:cNvSpPr/>
            <p:nvPr/>
          </p:nvSpPr>
          <p:spPr>
            <a:xfrm>
              <a:off x="637793" y="3818381"/>
              <a:ext cx="721360" cy="239395"/>
            </a:xfrm>
            <a:custGeom>
              <a:avLst/>
              <a:gdLst/>
              <a:ahLst/>
              <a:cxnLst/>
              <a:rect l="l" t="t" r="r" b="b"/>
              <a:pathLst>
                <a:path w="721360" h="239395">
                  <a:moveTo>
                    <a:pt x="360425" y="0"/>
                  </a:moveTo>
                  <a:lnTo>
                    <a:pt x="295638" y="1928"/>
                  </a:lnTo>
                  <a:lnTo>
                    <a:pt x="234660" y="7488"/>
                  </a:lnTo>
                  <a:lnTo>
                    <a:pt x="178511" y="16340"/>
                  </a:lnTo>
                  <a:lnTo>
                    <a:pt x="128207" y="28146"/>
                  </a:lnTo>
                  <a:lnTo>
                    <a:pt x="84767" y="42568"/>
                  </a:lnTo>
                  <a:lnTo>
                    <a:pt x="49208" y="59266"/>
                  </a:lnTo>
                  <a:lnTo>
                    <a:pt x="5806" y="98138"/>
                  </a:lnTo>
                  <a:lnTo>
                    <a:pt x="0" y="119634"/>
                  </a:lnTo>
                  <a:lnTo>
                    <a:pt x="5806" y="141129"/>
                  </a:lnTo>
                  <a:lnTo>
                    <a:pt x="49208" y="180001"/>
                  </a:lnTo>
                  <a:lnTo>
                    <a:pt x="84767" y="196699"/>
                  </a:lnTo>
                  <a:lnTo>
                    <a:pt x="128207" y="211121"/>
                  </a:lnTo>
                  <a:lnTo>
                    <a:pt x="178511" y="222927"/>
                  </a:lnTo>
                  <a:lnTo>
                    <a:pt x="234660" y="231779"/>
                  </a:lnTo>
                  <a:lnTo>
                    <a:pt x="295638" y="237339"/>
                  </a:lnTo>
                  <a:lnTo>
                    <a:pt x="360425" y="239268"/>
                  </a:lnTo>
                  <a:lnTo>
                    <a:pt x="425213" y="237339"/>
                  </a:lnTo>
                  <a:lnTo>
                    <a:pt x="486191" y="231779"/>
                  </a:lnTo>
                  <a:lnTo>
                    <a:pt x="542340" y="222927"/>
                  </a:lnTo>
                  <a:lnTo>
                    <a:pt x="592644" y="211121"/>
                  </a:lnTo>
                  <a:lnTo>
                    <a:pt x="636084" y="196699"/>
                  </a:lnTo>
                  <a:lnTo>
                    <a:pt x="671643" y="180001"/>
                  </a:lnTo>
                  <a:lnTo>
                    <a:pt x="715045" y="141129"/>
                  </a:lnTo>
                  <a:lnTo>
                    <a:pt x="720852" y="119634"/>
                  </a:lnTo>
                  <a:lnTo>
                    <a:pt x="715045" y="98138"/>
                  </a:lnTo>
                  <a:lnTo>
                    <a:pt x="671643" y="59266"/>
                  </a:lnTo>
                  <a:lnTo>
                    <a:pt x="636084" y="42568"/>
                  </a:lnTo>
                  <a:lnTo>
                    <a:pt x="592644" y="28146"/>
                  </a:lnTo>
                  <a:lnTo>
                    <a:pt x="542340" y="16340"/>
                  </a:lnTo>
                  <a:lnTo>
                    <a:pt x="486191" y="7488"/>
                  </a:lnTo>
                  <a:lnTo>
                    <a:pt x="425213" y="1928"/>
                  </a:lnTo>
                  <a:lnTo>
                    <a:pt x="360425" y="0"/>
                  </a:lnTo>
                  <a:close/>
                </a:path>
              </a:pathLst>
            </a:custGeom>
            <a:solidFill>
              <a:srgbClr val="DFD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637793" y="3818381"/>
              <a:ext cx="721360" cy="829310"/>
            </a:xfrm>
            <a:custGeom>
              <a:avLst/>
              <a:gdLst/>
              <a:ahLst/>
              <a:cxnLst/>
              <a:rect l="l" t="t" r="r" b="b"/>
              <a:pathLst>
                <a:path w="721360" h="829310">
                  <a:moveTo>
                    <a:pt x="720852" y="119634"/>
                  </a:moveTo>
                  <a:lnTo>
                    <a:pt x="698303" y="161365"/>
                  </a:lnTo>
                  <a:lnTo>
                    <a:pt x="636084" y="196699"/>
                  </a:lnTo>
                  <a:lnTo>
                    <a:pt x="592644" y="211121"/>
                  </a:lnTo>
                  <a:lnTo>
                    <a:pt x="542340" y="222927"/>
                  </a:lnTo>
                  <a:lnTo>
                    <a:pt x="486191" y="231779"/>
                  </a:lnTo>
                  <a:lnTo>
                    <a:pt x="425213" y="237339"/>
                  </a:lnTo>
                  <a:lnTo>
                    <a:pt x="360425" y="239268"/>
                  </a:lnTo>
                  <a:lnTo>
                    <a:pt x="295638" y="237339"/>
                  </a:lnTo>
                  <a:lnTo>
                    <a:pt x="234660" y="231779"/>
                  </a:lnTo>
                  <a:lnTo>
                    <a:pt x="178511" y="222927"/>
                  </a:lnTo>
                  <a:lnTo>
                    <a:pt x="128207" y="211121"/>
                  </a:lnTo>
                  <a:lnTo>
                    <a:pt x="84767" y="196699"/>
                  </a:lnTo>
                  <a:lnTo>
                    <a:pt x="49208" y="180001"/>
                  </a:lnTo>
                  <a:lnTo>
                    <a:pt x="5806" y="141129"/>
                  </a:lnTo>
                  <a:lnTo>
                    <a:pt x="0" y="119634"/>
                  </a:lnTo>
                  <a:lnTo>
                    <a:pt x="5806" y="98138"/>
                  </a:lnTo>
                  <a:lnTo>
                    <a:pt x="49208" y="59266"/>
                  </a:lnTo>
                  <a:lnTo>
                    <a:pt x="84767" y="42568"/>
                  </a:lnTo>
                  <a:lnTo>
                    <a:pt x="128207" y="28146"/>
                  </a:lnTo>
                  <a:lnTo>
                    <a:pt x="178511" y="16340"/>
                  </a:lnTo>
                  <a:lnTo>
                    <a:pt x="234660" y="7488"/>
                  </a:lnTo>
                  <a:lnTo>
                    <a:pt x="295638" y="1928"/>
                  </a:lnTo>
                  <a:lnTo>
                    <a:pt x="360425" y="0"/>
                  </a:lnTo>
                  <a:lnTo>
                    <a:pt x="425213" y="1928"/>
                  </a:lnTo>
                  <a:lnTo>
                    <a:pt x="486191" y="7488"/>
                  </a:lnTo>
                  <a:lnTo>
                    <a:pt x="542340" y="16340"/>
                  </a:lnTo>
                  <a:lnTo>
                    <a:pt x="592644" y="28146"/>
                  </a:lnTo>
                  <a:lnTo>
                    <a:pt x="636084" y="42568"/>
                  </a:lnTo>
                  <a:lnTo>
                    <a:pt x="671643" y="59266"/>
                  </a:lnTo>
                  <a:lnTo>
                    <a:pt x="715045" y="98138"/>
                  </a:lnTo>
                  <a:lnTo>
                    <a:pt x="720852" y="119634"/>
                  </a:lnTo>
                  <a:close/>
                </a:path>
                <a:path w="721360" h="829310">
                  <a:moveTo>
                    <a:pt x="720852" y="119634"/>
                  </a:moveTo>
                  <a:lnTo>
                    <a:pt x="720852" y="709422"/>
                  </a:lnTo>
                  <a:lnTo>
                    <a:pt x="715045" y="730917"/>
                  </a:lnTo>
                  <a:lnTo>
                    <a:pt x="671643" y="769789"/>
                  </a:lnTo>
                  <a:lnTo>
                    <a:pt x="636084" y="786487"/>
                  </a:lnTo>
                  <a:lnTo>
                    <a:pt x="592644" y="800909"/>
                  </a:lnTo>
                  <a:lnTo>
                    <a:pt x="542340" y="812715"/>
                  </a:lnTo>
                  <a:lnTo>
                    <a:pt x="486191" y="821567"/>
                  </a:lnTo>
                  <a:lnTo>
                    <a:pt x="425213" y="827127"/>
                  </a:lnTo>
                  <a:lnTo>
                    <a:pt x="360425" y="829056"/>
                  </a:lnTo>
                  <a:lnTo>
                    <a:pt x="295638" y="827127"/>
                  </a:lnTo>
                  <a:lnTo>
                    <a:pt x="234660" y="821567"/>
                  </a:lnTo>
                  <a:lnTo>
                    <a:pt x="178511" y="812715"/>
                  </a:lnTo>
                  <a:lnTo>
                    <a:pt x="128207" y="800909"/>
                  </a:lnTo>
                  <a:lnTo>
                    <a:pt x="84767" y="786487"/>
                  </a:lnTo>
                  <a:lnTo>
                    <a:pt x="49208" y="769789"/>
                  </a:lnTo>
                  <a:lnTo>
                    <a:pt x="5806" y="730917"/>
                  </a:lnTo>
                  <a:lnTo>
                    <a:pt x="0" y="709422"/>
                  </a:lnTo>
                  <a:lnTo>
                    <a:pt x="0" y="119634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object 49"/>
            <p:cNvSpPr/>
            <p:nvPr/>
          </p:nvSpPr>
          <p:spPr>
            <a:xfrm>
              <a:off x="3285744" y="1621536"/>
              <a:ext cx="1800860" cy="358140"/>
            </a:xfrm>
            <a:custGeom>
              <a:avLst/>
              <a:gdLst/>
              <a:ahLst/>
              <a:cxnLst/>
              <a:rect l="l" t="t" r="r" b="b"/>
              <a:pathLst>
                <a:path w="1800860" h="358139">
                  <a:moveTo>
                    <a:pt x="1450720" y="0"/>
                  </a:moveTo>
                  <a:lnTo>
                    <a:pt x="0" y="0"/>
                  </a:lnTo>
                  <a:lnTo>
                    <a:pt x="351789" y="357631"/>
                  </a:lnTo>
                  <a:lnTo>
                    <a:pt x="1800859" y="357631"/>
                  </a:lnTo>
                  <a:lnTo>
                    <a:pt x="145072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3285744" y="1621536"/>
              <a:ext cx="1800860" cy="358140"/>
            </a:xfrm>
            <a:custGeom>
              <a:avLst/>
              <a:gdLst/>
              <a:ahLst/>
              <a:cxnLst/>
              <a:rect l="l" t="t" r="r" b="b"/>
              <a:pathLst>
                <a:path w="1800860" h="358139">
                  <a:moveTo>
                    <a:pt x="1450720" y="0"/>
                  </a:moveTo>
                  <a:lnTo>
                    <a:pt x="0" y="0"/>
                  </a:lnTo>
                  <a:lnTo>
                    <a:pt x="351789" y="357631"/>
                  </a:lnTo>
                  <a:lnTo>
                    <a:pt x="1800859" y="357631"/>
                  </a:lnTo>
                  <a:lnTo>
                    <a:pt x="1450720" y="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1" name="object 51"/>
          <p:cNvSpPr/>
          <p:nvPr/>
        </p:nvSpPr>
        <p:spPr>
          <a:xfrm>
            <a:off x="7034021" y="5445252"/>
            <a:ext cx="611505" cy="144780"/>
          </a:xfrm>
          <a:custGeom>
            <a:avLst/>
            <a:gdLst/>
            <a:ahLst/>
            <a:cxnLst/>
            <a:rect l="l" t="t" r="r" b="b"/>
            <a:pathLst>
              <a:path w="611504" h="144779">
                <a:moveTo>
                  <a:pt x="611124" y="57912"/>
                </a:moveTo>
                <a:lnTo>
                  <a:pt x="495300" y="57912"/>
                </a:lnTo>
                <a:lnTo>
                  <a:pt x="495300" y="86868"/>
                </a:lnTo>
                <a:lnTo>
                  <a:pt x="611124" y="86868"/>
                </a:lnTo>
                <a:lnTo>
                  <a:pt x="611124" y="57912"/>
                </a:lnTo>
                <a:close/>
              </a:path>
              <a:path w="611504" h="144779">
                <a:moveTo>
                  <a:pt x="408431" y="57912"/>
                </a:moveTo>
                <a:lnTo>
                  <a:pt x="292607" y="57912"/>
                </a:lnTo>
                <a:lnTo>
                  <a:pt x="292607" y="86868"/>
                </a:lnTo>
                <a:lnTo>
                  <a:pt x="408431" y="86868"/>
                </a:lnTo>
                <a:lnTo>
                  <a:pt x="408431" y="57912"/>
                </a:lnTo>
                <a:close/>
              </a:path>
              <a:path w="611504" h="144779">
                <a:moveTo>
                  <a:pt x="144779" y="0"/>
                </a:moveTo>
                <a:lnTo>
                  <a:pt x="0" y="72390"/>
                </a:lnTo>
                <a:lnTo>
                  <a:pt x="144779" y="144780"/>
                </a:lnTo>
                <a:lnTo>
                  <a:pt x="144779" y="86868"/>
                </a:lnTo>
                <a:lnTo>
                  <a:pt x="130301" y="86868"/>
                </a:lnTo>
                <a:lnTo>
                  <a:pt x="130301" y="57912"/>
                </a:lnTo>
                <a:lnTo>
                  <a:pt x="144779" y="57912"/>
                </a:lnTo>
                <a:lnTo>
                  <a:pt x="144779" y="0"/>
                </a:lnTo>
                <a:close/>
              </a:path>
              <a:path w="611504" h="144779">
                <a:moveTo>
                  <a:pt x="144779" y="57912"/>
                </a:moveTo>
                <a:lnTo>
                  <a:pt x="130301" y="57912"/>
                </a:lnTo>
                <a:lnTo>
                  <a:pt x="130301" y="86868"/>
                </a:lnTo>
                <a:lnTo>
                  <a:pt x="144779" y="86868"/>
                </a:lnTo>
                <a:lnTo>
                  <a:pt x="144779" y="57912"/>
                </a:lnTo>
                <a:close/>
              </a:path>
              <a:path w="611504" h="144779">
                <a:moveTo>
                  <a:pt x="205739" y="57912"/>
                </a:moveTo>
                <a:lnTo>
                  <a:pt x="144779" y="57912"/>
                </a:lnTo>
                <a:lnTo>
                  <a:pt x="144779" y="86868"/>
                </a:lnTo>
                <a:lnTo>
                  <a:pt x="205739" y="86868"/>
                </a:lnTo>
                <a:lnTo>
                  <a:pt x="205739" y="5791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 txBox="1"/>
          <p:nvPr/>
        </p:nvSpPr>
        <p:spPr>
          <a:xfrm>
            <a:off x="3631184" y="1660982"/>
            <a:ext cx="110998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provisioning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53" name="object 53"/>
          <p:cNvGrpSpPr/>
          <p:nvPr/>
        </p:nvGrpSpPr>
        <p:grpSpPr>
          <a:xfrm>
            <a:off x="842772" y="1319022"/>
            <a:ext cx="1898014" cy="648970"/>
            <a:chOff x="842772" y="1319022"/>
            <a:chExt cx="1898014" cy="648970"/>
          </a:xfrm>
        </p:grpSpPr>
        <p:sp>
          <p:nvSpPr>
            <p:cNvPr id="54" name="object 54"/>
            <p:cNvSpPr/>
            <p:nvPr/>
          </p:nvSpPr>
          <p:spPr>
            <a:xfrm>
              <a:off x="842772" y="1319022"/>
              <a:ext cx="144780" cy="500380"/>
            </a:xfrm>
            <a:custGeom>
              <a:avLst/>
              <a:gdLst/>
              <a:ahLst/>
              <a:cxnLst/>
              <a:rect l="l" t="t" r="r" b="b"/>
              <a:pathLst>
                <a:path w="144780" h="500380">
                  <a:moveTo>
                    <a:pt x="86868" y="0"/>
                  </a:moveTo>
                  <a:lnTo>
                    <a:pt x="57912" y="0"/>
                  </a:lnTo>
                  <a:lnTo>
                    <a:pt x="57912" y="115824"/>
                  </a:lnTo>
                  <a:lnTo>
                    <a:pt x="86868" y="115824"/>
                  </a:lnTo>
                  <a:lnTo>
                    <a:pt x="86868" y="0"/>
                  </a:lnTo>
                  <a:close/>
                </a:path>
                <a:path w="144780" h="500380">
                  <a:moveTo>
                    <a:pt x="86868" y="202691"/>
                  </a:moveTo>
                  <a:lnTo>
                    <a:pt x="57912" y="202691"/>
                  </a:lnTo>
                  <a:lnTo>
                    <a:pt x="57912" y="318515"/>
                  </a:lnTo>
                  <a:lnTo>
                    <a:pt x="86868" y="318515"/>
                  </a:lnTo>
                  <a:lnTo>
                    <a:pt x="86868" y="202691"/>
                  </a:lnTo>
                  <a:close/>
                </a:path>
                <a:path w="144780" h="500380">
                  <a:moveTo>
                    <a:pt x="57912" y="413130"/>
                  </a:moveTo>
                  <a:lnTo>
                    <a:pt x="0" y="413130"/>
                  </a:lnTo>
                  <a:lnTo>
                    <a:pt x="72390" y="499999"/>
                  </a:lnTo>
                  <a:lnTo>
                    <a:pt x="132715" y="427608"/>
                  </a:lnTo>
                  <a:lnTo>
                    <a:pt x="57912" y="427608"/>
                  </a:lnTo>
                  <a:lnTo>
                    <a:pt x="57912" y="413130"/>
                  </a:lnTo>
                  <a:close/>
                </a:path>
                <a:path w="144780" h="500380">
                  <a:moveTo>
                    <a:pt x="86868" y="405383"/>
                  </a:moveTo>
                  <a:lnTo>
                    <a:pt x="57912" y="405383"/>
                  </a:lnTo>
                  <a:lnTo>
                    <a:pt x="57912" y="427608"/>
                  </a:lnTo>
                  <a:lnTo>
                    <a:pt x="86868" y="427608"/>
                  </a:lnTo>
                  <a:lnTo>
                    <a:pt x="86868" y="405383"/>
                  </a:lnTo>
                  <a:close/>
                </a:path>
                <a:path w="144780" h="500380">
                  <a:moveTo>
                    <a:pt x="144780" y="413130"/>
                  </a:moveTo>
                  <a:lnTo>
                    <a:pt x="86868" y="413130"/>
                  </a:lnTo>
                  <a:lnTo>
                    <a:pt x="86868" y="427608"/>
                  </a:lnTo>
                  <a:lnTo>
                    <a:pt x="132715" y="427608"/>
                  </a:lnTo>
                  <a:lnTo>
                    <a:pt x="144780" y="41313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2439161" y="1668018"/>
              <a:ext cx="288290" cy="287020"/>
            </a:xfrm>
            <a:custGeom>
              <a:avLst/>
              <a:gdLst/>
              <a:ahLst/>
              <a:cxnLst/>
              <a:rect l="l" t="t" r="r" b="b"/>
              <a:pathLst>
                <a:path w="288289" h="287019">
                  <a:moveTo>
                    <a:pt x="144018" y="0"/>
                  </a:moveTo>
                  <a:lnTo>
                    <a:pt x="98511" y="7303"/>
                  </a:lnTo>
                  <a:lnTo>
                    <a:pt x="58978" y="27639"/>
                  </a:lnTo>
                  <a:lnTo>
                    <a:pt x="27797" y="58649"/>
                  </a:lnTo>
                  <a:lnTo>
                    <a:pt x="7345" y="97974"/>
                  </a:lnTo>
                  <a:lnTo>
                    <a:pt x="0" y="143256"/>
                  </a:lnTo>
                  <a:lnTo>
                    <a:pt x="7345" y="188537"/>
                  </a:lnTo>
                  <a:lnTo>
                    <a:pt x="27797" y="227862"/>
                  </a:lnTo>
                  <a:lnTo>
                    <a:pt x="58978" y="258872"/>
                  </a:lnTo>
                  <a:lnTo>
                    <a:pt x="98511" y="279208"/>
                  </a:lnTo>
                  <a:lnTo>
                    <a:pt x="144018" y="286512"/>
                  </a:lnTo>
                  <a:lnTo>
                    <a:pt x="189524" y="279208"/>
                  </a:lnTo>
                  <a:lnTo>
                    <a:pt x="229057" y="258872"/>
                  </a:lnTo>
                  <a:lnTo>
                    <a:pt x="260238" y="227862"/>
                  </a:lnTo>
                  <a:lnTo>
                    <a:pt x="280690" y="188537"/>
                  </a:lnTo>
                  <a:lnTo>
                    <a:pt x="288036" y="143256"/>
                  </a:lnTo>
                  <a:lnTo>
                    <a:pt x="280690" y="97974"/>
                  </a:lnTo>
                  <a:lnTo>
                    <a:pt x="260238" y="58649"/>
                  </a:lnTo>
                  <a:lnTo>
                    <a:pt x="229057" y="27639"/>
                  </a:lnTo>
                  <a:lnTo>
                    <a:pt x="189524" y="7303"/>
                  </a:lnTo>
                  <a:lnTo>
                    <a:pt x="14401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56"/>
            <p:cNvSpPr/>
            <p:nvPr/>
          </p:nvSpPr>
          <p:spPr>
            <a:xfrm>
              <a:off x="2439161" y="1668018"/>
              <a:ext cx="288290" cy="287020"/>
            </a:xfrm>
            <a:custGeom>
              <a:avLst/>
              <a:gdLst/>
              <a:ahLst/>
              <a:cxnLst/>
              <a:rect l="l" t="t" r="r" b="b"/>
              <a:pathLst>
                <a:path w="288289" h="287019">
                  <a:moveTo>
                    <a:pt x="0" y="143256"/>
                  </a:moveTo>
                  <a:lnTo>
                    <a:pt x="7345" y="97974"/>
                  </a:lnTo>
                  <a:lnTo>
                    <a:pt x="27797" y="58649"/>
                  </a:lnTo>
                  <a:lnTo>
                    <a:pt x="58978" y="27639"/>
                  </a:lnTo>
                  <a:lnTo>
                    <a:pt x="98511" y="7303"/>
                  </a:lnTo>
                  <a:lnTo>
                    <a:pt x="144018" y="0"/>
                  </a:lnTo>
                  <a:lnTo>
                    <a:pt x="189524" y="7303"/>
                  </a:lnTo>
                  <a:lnTo>
                    <a:pt x="229057" y="27639"/>
                  </a:lnTo>
                  <a:lnTo>
                    <a:pt x="260238" y="58649"/>
                  </a:lnTo>
                  <a:lnTo>
                    <a:pt x="280690" y="97974"/>
                  </a:lnTo>
                  <a:lnTo>
                    <a:pt x="288036" y="143256"/>
                  </a:lnTo>
                  <a:lnTo>
                    <a:pt x="280690" y="188537"/>
                  </a:lnTo>
                  <a:lnTo>
                    <a:pt x="260238" y="227862"/>
                  </a:lnTo>
                  <a:lnTo>
                    <a:pt x="229057" y="258872"/>
                  </a:lnTo>
                  <a:lnTo>
                    <a:pt x="189524" y="279208"/>
                  </a:lnTo>
                  <a:lnTo>
                    <a:pt x="144018" y="286512"/>
                  </a:lnTo>
                  <a:lnTo>
                    <a:pt x="98511" y="279208"/>
                  </a:lnTo>
                  <a:lnTo>
                    <a:pt x="58978" y="258872"/>
                  </a:lnTo>
                  <a:lnTo>
                    <a:pt x="27797" y="227862"/>
                  </a:lnTo>
                  <a:lnTo>
                    <a:pt x="7345" y="188537"/>
                  </a:lnTo>
                  <a:lnTo>
                    <a:pt x="0" y="143256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7" name="object 57"/>
          <p:cNvSpPr/>
          <p:nvPr/>
        </p:nvSpPr>
        <p:spPr>
          <a:xfrm>
            <a:off x="7056881" y="5804915"/>
            <a:ext cx="611505" cy="144780"/>
          </a:xfrm>
          <a:custGeom>
            <a:avLst/>
            <a:gdLst/>
            <a:ahLst/>
            <a:cxnLst/>
            <a:rect l="l" t="t" r="r" b="b"/>
            <a:pathLst>
              <a:path w="611504" h="144779">
                <a:moveTo>
                  <a:pt x="144779" y="0"/>
                </a:moveTo>
                <a:lnTo>
                  <a:pt x="0" y="72390"/>
                </a:lnTo>
                <a:lnTo>
                  <a:pt x="144779" y="144780"/>
                </a:lnTo>
                <a:lnTo>
                  <a:pt x="144779" y="86868"/>
                </a:lnTo>
                <a:lnTo>
                  <a:pt x="130301" y="86868"/>
                </a:lnTo>
                <a:lnTo>
                  <a:pt x="130301" y="57912"/>
                </a:lnTo>
                <a:lnTo>
                  <a:pt x="144779" y="57912"/>
                </a:lnTo>
                <a:lnTo>
                  <a:pt x="144779" y="0"/>
                </a:lnTo>
                <a:close/>
              </a:path>
              <a:path w="611504" h="144779">
                <a:moveTo>
                  <a:pt x="144779" y="57912"/>
                </a:moveTo>
                <a:lnTo>
                  <a:pt x="130301" y="57912"/>
                </a:lnTo>
                <a:lnTo>
                  <a:pt x="130301" y="86868"/>
                </a:lnTo>
                <a:lnTo>
                  <a:pt x="144779" y="86868"/>
                </a:lnTo>
                <a:lnTo>
                  <a:pt x="144779" y="57912"/>
                </a:lnTo>
                <a:close/>
              </a:path>
              <a:path w="611504" h="144779">
                <a:moveTo>
                  <a:pt x="611124" y="57912"/>
                </a:moveTo>
                <a:lnTo>
                  <a:pt x="144779" y="57912"/>
                </a:lnTo>
                <a:lnTo>
                  <a:pt x="144779" y="86868"/>
                </a:lnTo>
                <a:lnTo>
                  <a:pt x="611124" y="86868"/>
                </a:lnTo>
                <a:lnTo>
                  <a:pt x="611124" y="5791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 txBox="1"/>
          <p:nvPr/>
        </p:nvSpPr>
        <p:spPr>
          <a:xfrm>
            <a:off x="2513457" y="1671573"/>
            <a:ext cx="13843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2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59" name="object 59"/>
          <p:cNvGrpSpPr/>
          <p:nvPr/>
        </p:nvGrpSpPr>
        <p:grpSpPr>
          <a:xfrm>
            <a:off x="5931344" y="1150556"/>
            <a:ext cx="314325" cy="314325"/>
            <a:chOff x="5931344" y="1150556"/>
            <a:chExt cx="314325" cy="314325"/>
          </a:xfrm>
        </p:grpSpPr>
        <p:sp>
          <p:nvSpPr>
            <p:cNvPr id="60" name="object 60"/>
            <p:cNvSpPr/>
            <p:nvPr/>
          </p:nvSpPr>
          <p:spPr>
            <a:xfrm>
              <a:off x="5944362" y="1163574"/>
              <a:ext cx="288290" cy="288290"/>
            </a:xfrm>
            <a:custGeom>
              <a:avLst/>
              <a:gdLst/>
              <a:ahLst/>
              <a:cxnLst/>
              <a:rect l="l" t="t" r="r" b="b"/>
              <a:pathLst>
                <a:path w="288289" h="288290">
                  <a:moveTo>
                    <a:pt x="144017" y="0"/>
                  </a:moveTo>
                  <a:lnTo>
                    <a:pt x="98511" y="7345"/>
                  </a:lnTo>
                  <a:lnTo>
                    <a:pt x="58978" y="27797"/>
                  </a:lnTo>
                  <a:lnTo>
                    <a:pt x="27797" y="58978"/>
                  </a:lnTo>
                  <a:lnTo>
                    <a:pt x="7345" y="98511"/>
                  </a:lnTo>
                  <a:lnTo>
                    <a:pt x="0" y="144017"/>
                  </a:lnTo>
                  <a:lnTo>
                    <a:pt x="7345" y="189524"/>
                  </a:lnTo>
                  <a:lnTo>
                    <a:pt x="27797" y="229057"/>
                  </a:lnTo>
                  <a:lnTo>
                    <a:pt x="58978" y="260238"/>
                  </a:lnTo>
                  <a:lnTo>
                    <a:pt x="98511" y="280690"/>
                  </a:lnTo>
                  <a:lnTo>
                    <a:pt x="144017" y="288036"/>
                  </a:lnTo>
                  <a:lnTo>
                    <a:pt x="189524" y="280690"/>
                  </a:lnTo>
                  <a:lnTo>
                    <a:pt x="229057" y="260238"/>
                  </a:lnTo>
                  <a:lnTo>
                    <a:pt x="260238" y="229057"/>
                  </a:lnTo>
                  <a:lnTo>
                    <a:pt x="280690" y="189524"/>
                  </a:lnTo>
                  <a:lnTo>
                    <a:pt x="288036" y="144017"/>
                  </a:lnTo>
                  <a:lnTo>
                    <a:pt x="280690" y="98511"/>
                  </a:lnTo>
                  <a:lnTo>
                    <a:pt x="260238" y="58978"/>
                  </a:lnTo>
                  <a:lnTo>
                    <a:pt x="229057" y="27797"/>
                  </a:lnTo>
                  <a:lnTo>
                    <a:pt x="189524" y="7345"/>
                  </a:lnTo>
                  <a:lnTo>
                    <a:pt x="14401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1" name="object 61"/>
            <p:cNvSpPr/>
            <p:nvPr/>
          </p:nvSpPr>
          <p:spPr>
            <a:xfrm>
              <a:off x="5944362" y="1163574"/>
              <a:ext cx="288290" cy="288290"/>
            </a:xfrm>
            <a:custGeom>
              <a:avLst/>
              <a:gdLst/>
              <a:ahLst/>
              <a:cxnLst/>
              <a:rect l="l" t="t" r="r" b="b"/>
              <a:pathLst>
                <a:path w="288289" h="288290">
                  <a:moveTo>
                    <a:pt x="0" y="144017"/>
                  </a:moveTo>
                  <a:lnTo>
                    <a:pt x="7345" y="98511"/>
                  </a:lnTo>
                  <a:lnTo>
                    <a:pt x="27797" y="58978"/>
                  </a:lnTo>
                  <a:lnTo>
                    <a:pt x="58978" y="27797"/>
                  </a:lnTo>
                  <a:lnTo>
                    <a:pt x="98511" y="7345"/>
                  </a:lnTo>
                  <a:lnTo>
                    <a:pt x="144017" y="0"/>
                  </a:lnTo>
                  <a:lnTo>
                    <a:pt x="189524" y="7345"/>
                  </a:lnTo>
                  <a:lnTo>
                    <a:pt x="229057" y="27797"/>
                  </a:lnTo>
                  <a:lnTo>
                    <a:pt x="260238" y="58978"/>
                  </a:lnTo>
                  <a:lnTo>
                    <a:pt x="280690" y="98511"/>
                  </a:lnTo>
                  <a:lnTo>
                    <a:pt x="288036" y="144017"/>
                  </a:lnTo>
                  <a:lnTo>
                    <a:pt x="280690" y="189524"/>
                  </a:lnTo>
                  <a:lnTo>
                    <a:pt x="260238" y="229057"/>
                  </a:lnTo>
                  <a:lnTo>
                    <a:pt x="229057" y="260238"/>
                  </a:lnTo>
                  <a:lnTo>
                    <a:pt x="189524" y="280690"/>
                  </a:lnTo>
                  <a:lnTo>
                    <a:pt x="144017" y="288036"/>
                  </a:lnTo>
                  <a:lnTo>
                    <a:pt x="98511" y="280690"/>
                  </a:lnTo>
                  <a:lnTo>
                    <a:pt x="58978" y="260238"/>
                  </a:lnTo>
                  <a:lnTo>
                    <a:pt x="27797" y="229057"/>
                  </a:lnTo>
                  <a:lnTo>
                    <a:pt x="7345" y="189524"/>
                  </a:lnTo>
                  <a:lnTo>
                    <a:pt x="0" y="144017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2" name="object 62"/>
          <p:cNvSpPr txBox="1"/>
          <p:nvPr/>
        </p:nvSpPr>
        <p:spPr>
          <a:xfrm>
            <a:off x="6019038" y="1167206"/>
            <a:ext cx="13843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1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63" name="object 63"/>
          <p:cNvGrpSpPr/>
          <p:nvPr/>
        </p:nvGrpSpPr>
        <p:grpSpPr>
          <a:xfrm>
            <a:off x="1664144" y="2159444"/>
            <a:ext cx="314325" cy="314325"/>
            <a:chOff x="1664144" y="2159444"/>
            <a:chExt cx="314325" cy="314325"/>
          </a:xfrm>
        </p:grpSpPr>
        <p:sp>
          <p:nvSpPr>
            <p:cNvPr id="64" name="object 64"/>
            <p:cNvSpPr/>
            <p:nvPr/>
          </p:nvSpPr>
          <p:spPr>
            <a:xfrm>
              <a:off x="1677162" y="2172462"/>
              <a:ext cx="288290" cy="288290"/>
            </a:xfrm>
            <a:custGeom>
              <a:avLst/>
              <a:gdLst/>
              <a:ahLst/>
              <a:cxnLst/>
              <a:rect l="l" t="t" r="r" b="b"/>
              <a:pathLst>
                <a:path w="288289" h="288289">
                  <a:moveTo>
                    <a:pt x="144018" y="0"/>
                  </a:moveTo>
                  <a:lnTo>
                    <a:pt x="98511" y="7345"/>
                  </a:lnTo>
                  <a:lnTo>
                    <a:pt x="58978" y="27797"/>
                  </a:lnTo>
                  <a:lnTo>
                    <a:pt x="27797" y="58978"/>
                  </a:lnTo>
                  <a:lnTo>
                    <a:pt x="7345" y="98511"/>
                  </a:lnTo>
                  <a:lnTo>
                    <a:pt x="0" y="144017"/>
                  </a:lnTo>
                  <a:lnTo>
                    <a:pt x="7345" y="189524"/>
                  </a:lnTo>
                  <a:lnTo>
                    <a:pt x="27797" y="229057"/>
                  </a:lnTo>
                  <a:lnTo>
                    <a:pt x="58978" y="260238"/>
                  </a:lnTo>
                  <a:lnTo>
                    <a:pt x="98511" y="280690"/>
                  </a:lnTo>
                  <a:lnTo>
                    <a:pt x="144018" y="288036"/>
                  </a:lnTo>
                  <a:lnTo>
                    <a:pt x="189524" y="280690"/>
                  </a:lnTo>
                  <a:lnTo>
                    <a:pt x="229057" y="260238"/>
                  </a:lnTo>
                  <a:lnTo>
                    <a:pt x="260238" y="229057"/>
                  </a:lnTo>
                  <a:lnTo>
                    <a:pt x="280690" y="189524"/>
                  </a:lnTo>
                  <a:lnTo>
                    <a:pt x="288036" y="144017"/>
                  </a:lnTo>
                  <a:lnTo>
                    <a:pt x="280690" y="98511"/>
                  </a:lnTo>
                  <a:lnTo>
                    <a:pt x="260238" y="58978"/>
                  </a:lnTo>
                  <a:lnTo>
                    <a:pt x="229057" y="27797"/>
                  </a:lnTo>
                  <a:lnTo>
                    <a:pt x="189524" y="7345"/>
                  </a:lnTo>
                  <a:lnTo>
                    <a:pt x="14401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65"/>
            <p:cNvSpPr/>
            <p:nvPr/>
          </p:nvSpPr>
          <p:spPr>
            <a:xfrm>
              <a:off x="1677162" y="2172462"/>
              <a:ext cx="288290" cy="288290"/>
            </a:xfrm>
            <a:custGeom>
              <a:avLst/>
              <a:gdLst/>
              <a:ahLst/>
              <a:cxnLst/>
              <a:rect l="l" t="t" r="r" b="b"/>
              <a:pathLst>
                <a:path w="288289" h="288289">
                  <a:moveTo>
                    <a:pt x="0" y="144017"/>
                  </a:moveTo>
                  <a:lnTo>
                    <a:pt x="7345" y="98511"/>
                  </a:lnTo>
                  <a:lnTo>
                    <a:pt x="27797" y="58978"/>
                  </a:lnTo>
                  <a:lnTo>
                    <a:pt x="58978" y="27797"/>
                  </a:lnTo>
                  <a:lnTo>
                    <a:pt x="98511" y="7345"/>
                  </a:lnTo>
                  <a:lnTo>
                    <a:pt x="144018" y="0"/>
                  </a:lnTo>
                  <a:lnTo>
                    <a:pt x="189524" y="7345"/>
                  </a:lnTo>
                  <a:lnTo>
                    <a:pt x="229057" y="27797"/>
                  </a:lnTo>
                  <a:lnTo>
                    <a:pt x="260238" y="58978"/>
                  </a:lnTo>
                  <a:lnTo>
                    <a:pt x="280690" y="98511"/>
                  </a:lnTo>
                  <a:lnTo>
                    <a:pt x="288036" y="144017"/>
                  </a:lnTo>
                  <a:lnTo>
                    <a:pt x="280690" y="189524"/>
                  </a:lnTo>
                  <a:lnTo>
                    <a:pt x="260238" y="229057"/>
                  </a:lnTo>
                  <a:lnTo>
                    <a:pt x="229057" y="260238"/>
                  </a:lnTo>
                  <a:lnTo>
                    <a:pt x="189524" y="280690"/>
                  </a:lnTo>
                  <a:lnTo>
                    <a:pt x="144018" y="288036"/>
                  </a:lnTo>
                  <a:lnTo>
                    <a:pt x="98511" y="280690"/>
                  </a:lnTo>
                  <a:lnTo>
                    <a:pt x="58978" y="260238"/>
                  </a:lnTo>
                  <a:lnTo>
                    <a:pt x="27797" y="229057"/>
                  </a:lnTo>
                  <a:lnTo>
                    <a:pt x="7345" y="189524"/>
                  </a:lnTo>
                  <a:lnTo>
                    <a:pt x="0" y="144017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6" name="object 66"/>
          <p:cNvSpPr txBox="1"/>
          <p:nvPr/>
        </p:nvSpPr>
        <p:spPr>
          <a:xfrm>
            <a:off x="1751202" y="2176652"/>
            <a:ext cx="13843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3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67" name="object 67"/>
          <p:cNvGrpSpPr/>
          <p:nvPr/>
        </p:nvGrpSpPr>
        <p:grpSpPr>
          <a:xfrm>
            <a:off x="4500308" y="3214052"/>
            <a:ext cx="314325" cy="313055"/>
            <a:chOff x="4500308" y="3214052"/>
            <a:chExt cx="314325" cy="313055"/>
          </a:xfrm>
        </p:grpSpPr>
        <p:sp>
          <p:nvSpPr>
            <p:cNvPr id="68" name="object 68"/>
            <p:cNvSpPr/>
            <p:nvPr/>
          </p:nvSpPr>
          <p:spPr>
            <a:xfrm>
              <a:off x="4513326" y="3227069"/>
              <a:ext cx="288290" cy="287020"/>
            </a:xfrm>
            <a:custGeom>
              <a:avLst/>
              <a:gdLst/>
              <a:ahLst/>
              <a:cxnLst/>
              <a:rect l="l" t="t" r="r" b="b"/>
              <a:pathLst>
                <a:path w="288289" h="287020">
                  <a:moveTo>
                    <a:pt x="144018" y="0"/>
                  </a:moveTo>
                  <a:lnTo>
                    <a:pt x="98511" y="7303"/>
                  </a:lnTo>
                  <a:lnTo>
                    <a:pt x="58978" y="27639"/>
                  </a:lnTo>
                  <a:lnTo>
                    <a:pt x="27797" y="58649"/>
                  </a:lnTo>
                  <a:lnTo>
                    <a:pt x="7345" y="97974"/>
                  </a:lnTo>
                  <a:lnTo>
                    <a:pt x="0" y="143255"/>
                  </a:lnTo>
                  <a:lnTo>
                    <a:pt x="7345" y="188537"/>
                  </a:lnTo>
                  <a:lnTo>
                    <a:pt x="27797" y="227862"/>
                  </a:lnTo>
                  <a:lnTo>
                    <a:pt x="58978" y="258872"/>
                  </a:lnTo>
                  <a:lnTo>
                    <a:pt x="98511" y="279208"/>
                  </a:lnTo>
                  <a:lnTo>
                    <a:pt x="144018" y="286512"/>
                  </a:lnTo>
                  <a:lnTo>
                    <a:pt x="189524" y="279208"/>
                  </a:lnTo>
                  <a:lnTo>
                    <a:pt x="229057" y="258872"/>
                  </a:lnTo>
                  <a:lnTo>
                    <a:pt x="260238" y="227862"/>
                  </a:lnTo>
                  <a:lnTo>
                    <a:pt x="280690" y="188537"/>
                  </a:lnTo>
                  <a:lnTo>
                    <a:pt x="288036" y="143255"/>
                  </a:lnTo>
                  <a:lnTo>
                    <a:pt x="280690" y="97974"/>
                  </a:lnTo>
                  <a:lnTo>
                    <a:pt x="260238" y="58649"/>
                  </a:lnTo>
                  <a:lnTo>
                    <a:pt x="229057" y="27639"/>
                  </a:lnTo>
                  <a:lnTo>
                    <a:pt x="189524" y="7303"/>
                  </a:lnTo>
                  <a:lnTo>
                    <a:pt x="14401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9" name="object 69"/>
            <p:cNvSpPr/>
            <p:nvPr/>
          </p:nvSpPr>
          <p:spPr>
            <a:xfrm>
              <a:off x="4513326" y="3227069"/>
              <a:ext cx="288290" cy="287020"/>
            </a:xfrm>
            <a:custGeom>
              <a:avLst/>
              <a:gdLst/>
              <a:ahLst/>
              <a:cxnLst/>
              <a:rect l="l" t="t" r="r" b="b"/>
              <a:pathLst>
                <a:path w="288289" h="287020">
                  <a:moveTo>
                    <a:pt x="0" y="143255"/>
                  </a:moveTo>
                  <a:lnTo>
                    <a:pt x="7345" y="97974"/>
                  </a:lnTo>
                  <a:lnTo>
                    <a:pt x="27797" y="58649"/>
                  </a:lnTo>
                  <a:lnTo>
                    <a:pt x="58978" y="27639"/>
                  </a:lnTo>
                  <a:lnTo>
                    <a:pt x="98511" y="7303"/>
                  </a:lnTo>
                  <a:lnTo>
                    <a:pt x="144018" y="0"/>
                  </a:lnTo>
                  <a:lnTo>
                    <a:pt x="189524" y="7303"/>
                  </a:lnTo>
                  <a:lnTo>
                    <a:pt x="229057" y="27639"/>
                  </a:lnTo>
                  <a:lnTo>
                    <a:pt x="260238" y="58649"/>
                  </a:lnTo>
                  <a:lnTo>
                    <a:pt x="280690" y="97974"/>
                  </a:lnTo>
                  <a:lnTo>
                    <a:pt x="288036" y="143255"/>
                  </a:lnTo>
                  <a:lnTo>
                    <a:pt x="280690" y="188537"/>
                  </a:lnTo>
                  <a:lnTo>
                    <a:pt x="260238" y="227862"/>
                  </a:lnTo>
                  <a:lnTo>
                    <a:pt x="229057" y="258872"/>
                  </a:lnTo>
                  <a:lnTo>
                    <a:pt x="189524" y="279208"/>
                  </a:lnTo>
                  <a:lnTo>
                    <a:pt x="144018" y="286512"/>
                  </a:lnTo>
                  <a:lnTo>
                    <a:pt x="98511" y="279208"/>
                  </a:lnTo>
                  <a:lnTo>
                    <a:pt x="58978" y="258872"/>
                  </a:lnTo>
                  <a:lnTo>
                    <a:pt x="27797" y="227862"/>
                  </a:lnTo>
                  <a:lnTo>
                    <a:pt x="7345" y="188537"/>
                  </a:lnTo>
                  <a:lnTo>
                    <a:pt x="0" y="143255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0" name="object 70"/>
          <p:cNvSpPr txBox="1"/>
          <p:nvPr/>
        </p:nvSpPr>
        <p:spPr>
          <a:xfrm>
            <a:off x="4588509" y="3231006"/>
            <a:ext cx="13843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6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71" name="object 71"/>
          <p:cNvGrpSpPr/>
          <p:nvPr/>
        </p:nvGrpSpPr>
        <p:grpSpPr>
          <a:xfrm>
            <a:off x="3357308" y="3214052"/>
            <a:ext cx="314325" cy="313055"/>
            <a:chOff x="3357308" y="3214052"/>
            <a:chExt cx="314325" cy="313055"/>
          </a:xfrm>
        </p:grpSpPr>
        <p:sp>
          <p:nvSpPr>
            <p:cNvPr id="72" name="object 72"/>
            <p:cNvSpPr/>
            <p:nvPr/>
          </p:nvSpPr>
          <p:spPr>
            <a:xfrm>
              <a:off x="3370326" y="3227069"/>
              <a:ext cx="288290" cy="287020"/>
            </a:xfrm>
            <a:custGeom>
              <a:avLst/>
              <a:gdLst/>
              <a:ahLst/>
              <a:cxnLst/>
              <a:rect l="l" t="t" r="r" b="b"/>
              <a:pathLst>
                <a:path w="288289" h="287020">
                  <a:moveTo>
                    <a:pt x="144018" y="0"/>
                  </a:moveTo>
                  <a:lnTo>
                    <a:pt x="98511" y="7303"/>
                  </a:lnTo>
                  <a:lnTo>
                    <a:pt x="58978" y="27639"/>
                  </a:lnTo>
                  <a:lnTo>
                    <a:pt x="27797" y="58649"/>
                  </a:lnTo>
                  <a:lnTo>
                    <a:pt x="7345" y="97974"/>
                  </a:lnTo>
                  <a:lnTo>
                    <a:pt x="0" y="143255"/>
                  </a:lnTo>
                  <a:lnTo>
                    <a:pt x="7345" y="188537"/>
                  </a:lnTo>
                  <a:lnTo>
                    <a:pt x="27797" y="227862"/>
                  </a:lnTo>
                  <a:lnTo>
                    <a:pt x="58978" y="258872"/>
                  </a:lnTo>
                  <a:lnTo>
                    <a:pt x="98511" y="279208"/>
                  </a:lnTo>
                  <a:lnTo>
                    <a:pt x="144018" y="286512"/>
                  </a:lnTo>
                  <a:lnTo>
                    <a:pt x="189524" y="279208"/>
                  </a:lnTo>
                  <a:lnTo>
                    <a:pt x="229057" y="258872"/>
                  </a:lnTo>
                  <a:lnTo>
                    <a:pt x="260238" y="227862"/>
                  </a:lnTo>
                  <a:lnTo>
                    <a:pt x="280690" y="188537"/>
                  </a:lnTo>
                  <a:lnTo>
                    <a:pt x="288036" y="143255"/>
                  </a:lnTo>
                  <a:lnTo>
                    <a:pt x="280690" y="97974"/>
                  </a:lnTo>
                  <a:lnTo>
                    <a:pt x="260238" y="58649"/>
                  </a:lnTo>
                  <a:lnTo>
                    <a:pt x="229057" y="27639"/>
                  </a:lnTo>
                  <a:lnTo>
                    <a:pt x="189524" y="7303"/>
                  </a:lnTo>
                  <a:lnTo>
                    <a:pt x="14401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3" name="object 73"/>
            <p:cNvSpPr/>
            <p:nvPr/>
          </p:nvSpPr>
          <p:spPr>
            <a:xfrm>
              <a:off x="3370326" y="3227069"/>
              <a:ext cx="288290" cy="287020"/>
            </a:xfrm>
            <a:custGeom>
              <a:avLst/>
              <a:gdLst/>
              <a:ahLst/>
              <a:cxnLst/>
              <a:rect l="l" t="t" r="r" b="b"/>
              <a:pathLst>
                <a:path w="288289" h="287020">
                  <a:moveTo>
                    <a:pt x="0" y="143255"/>
                  </a:moveTo>
                  <a:lnTo>
                    <a:pt x="7345" y="97974"/>
                  </a:lnTo>
                  <a:lnTo>
                    <a:pt x="27797" y="58649"/>
                  </a:lnTo>
                  <a:lnTo>
                    <a:pt x="58978" y="27639"/>
                  </a:lnTo>
                  <a:lnTo>
                    <a:pt x="98511" y="7303"/>
                  </a:lnTo>
                  <a:lnTo>
                    <a:pt x="144018" y="0"/>
                  </a:lnTo>
                  <a:lnTo>
                    <a:pt x="189524" y="7303"/>
                  </a:lnTo>
                  <a:lnTo>
                    <a:pt x="229057" y="27639"/>
                  </a:lnTo>
                  <a:lnTo>
                    <a:pt x="260238" y="58649"/>
                  </a:lnTo>
                  <a:lnTo>
                    <a:pt x="280690" y="97974"/>
                  </a:lnTo>
                  <a:lnTo>
                    <a:pt x="288036" y="143255"/>
                  </a:lnTo>
                  <a:lnTo>
                    <a:pt x="280690" y="188537"/>
                  </a:lnTo>
                  <a:lnTo>
                    <a:pt x="260238" y="227862"/>
                  </a:lnTo>
                  <a:lnTo>
                    <a:pt x="229057" y="258872"/>
                  </a:lnTo>
                  <a:lnTo>
                    <a:pt x="189524" y="279208"/>
                  </a:lnTo>
                  <a:lnTo>
                    <a:pt x="144018" y="286512"/>
                  </a:lnTo>
                  <a:lnTo>
                    <a:pt x="98511" y="279208"/>
                  </a:lnTo>
                  <a:lnTo>
                    <a:pt x="58978" y="258872"/>
                  </a:lnTo>
                  <a:lnTo>
                    <a:pt x="27797" y="227862"/>
                  </a:lnTo>
                  <a:lnTo>
                    <a:pt x="7345" y="188537"/>
                  </a:lnTo>
                  <a:lnTo>
                    <a:pt x="0" y="143255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4" name="object 74"/>
          <p:cNvSpPr txBox="1"/>
          <p:nvPr/>
        </p:nvSpPr>
        <p:spPr>
          <a:xfrm>
            <a:off x="3445255" y="3231006"/>
            <a:ext cx="13843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7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75" name="object 75"/>
          <p:cNvGrpSpPr/>
          <p:nvPr/>
        </p:nvGrpSpPr>
        <p:grpSpPr>
          <a:xfrm>
            <a:off x="3355784" y="4247324"/>
            <a:ext cx="315595" cy="313055"/>
            <a:chOff x="3355784" y="4247324"/>
            <a:chExt cx="315595" cy="313055"/>
          </a:xfrm>
        </p:grpSpPr>
        <p:sp>
          <p:nvSpPr>
            <p:cNvPr id="76" name="object 76"/>
            <p:cNvSpPr/>
            <p:nvPr/>
          </p:nvSpPr>
          <p:spPr>
            <a:xfrm>
              <a:off x="3368801" y="4260341"/>
              <a:ext cx="289560" cy="287020"/>
            </a:xfrm>
            <a:custGeom>
              <a:avLst/>
              <a:gdLst/>
              <a:ahLst/>
              <a:cxnLst/>
              <a:rect l="l" t="t" r="r" b="b"/>
              <a:pathLst>
                <a:path w="289560" h="287020">
                  <a:moveTo>
                    <a:pt x="144780" y="0"/>
                  </a:moveTo>
                  <a:lnTo>
                    <a:pt x="98999" y="7303"/>
                  </a:lnTo>
                  <a:lnTo>
                    <a:pt x="59253" y="27639"/>
                  </a:lnTo>
                  <a:lnTo>
                    <a:pt x="27919" y="58649"/>
                  </a:lnTo>
                  <a:lnTo>
                    <a:pt x="7376" y="97974"/>
                  </a:lnTo>
                  <a:lnTo>
                    <a:pt x="0" y="143255"/>
                  </a:lnTo>
                  <a:lnTo>
                    <a:pt x="7376" y="188537"/>
                  </a:lnTo>
                  <a:lnTo>
                    <a:pt x="27919" y="227862"/>
                  </a:lnTo>
                  <a:lnTo>
                    <a:pt x="59253" y="258872"/>
                  </a:lnTo>
                  <a:lnTo>
                    <a:pt x="98999" y="279208"/>
                  </a:lnTo>
                  <a:lnTo>
                    <a:pt x="144780" y="286511"/>
                  </a:lnTo>
                  <a:lnTo>
                    <a:pt x="190560" y="279208"/>
                  </a:lnTo>
                  <a:lnTo>
                    <a:pt x="230306" y="258872"/>
                  </a:lnTo>
                  <a:lnTo>
                    <a:pt x="261640" y="227862"/>
                  </a:lnTo>
                  <a:lnTo>
                    <a:pt x="282183" y="188537"/>
                  </a:lnTo>
                  <a:lnTo>
                    <a:pt x="289560" y="143255"/>
                  </a:lnTo>
                  <a:lnTo>
                    <a:pt x="282183" y="97974"/>
                  </a:lnTo>
                  <a:lnTo>
                    <a:pt x="261640" y="58649"/>
                  </a:lnTo>
                  <a:lnTo>
                    <a:pt x="230306" y="27639"/>
                  </a:lnTo>
                  <a:lnTo>
                    <a:pt x="190560" y="7303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7" name="object 77"/>
            <p:cNvSpPr/>
            <p:nvPr/>
          </p:nvSpPr>
          <p:spPr>
            <a:xfrm>
              <a:off x="3368801" y="4260341"/>
              <a:ext cx="289560" cy="287020"/>
            </a:xfrm>
            <a:custGeom>
              <a:avLst/>
              <a:gdLst/>
              <a:ahLst/>
              <a:cxnLst/>
              <a:rect l="l" t="t" r="r" b="b"/>
              <a:pathLst>
                <a:path w="289560" h="287020">
                  <a:moveTo>
                    <a:pt x="0" y="143255"/>
                  </a:moveTo>
                  <a:lnTo>
                    <a:pt x="7376" y="97974"/>
                  </a:lnTo>
                  <a:lnTo>
                    <a:pt x="27919" y="58649"/>
                  </a:lnTo>
                  <a:lnTo>
                    <a:pt x="59253" y="27639"/>
                  </a:lnTo>
                  <a:lnTo>
                    <a:pt x="98999" y="7303"/>
                  </a:lnTo>
                  <a:lnTo>
                    <a:pt x="144780" y="0"/>
                  </a:lnTo>
                  <a:lnTo>
                    <a:pt x="190560" y="7303"/>
                  </a:lnTo>
                  <a:lnTo>
                    <a:pt x="230306" y="27639"/>
                  </a:lnTo>
                  <a:lnTo>
                    <a:pt x="261640" y="58649"/>
                  </a:lnTo>
                  <a:lnTo>
                    <a:pt x="282183" y="97974"/>
                  </a:lnTo>
                  <a:lnTo>
                    <a:pt x="289560" y="143255"/>
                  </a:lnTo>
                  <a:lnTo>
                    <a:pt x="282183" y="188537"/>
                  </a:lnTo>
                  <a:lnTo>
                    <a:pt x="261640" y="227862"/>
                  </a:lnTo>
                  <a:lnTo>
                    <a:pt x="230306" y="258872"/>
                  </a:lnTo>
                  <a:lnTo>
                    <a:pt x="190560" y="279208"/>
                  </a:lnTo>
                  <a:lnTo>
                    <a:pt x="144780" y="286511"/>
                  </a:lnTo>
                  <a:lnTo>
                    <a:pt x="98999" y="279208"/>
                  </a:lnTo>
                  <a:lnTo>
                    <a:pt x="59253" y="258872"/>
                  </a:lnTo>
                  <a:lnTo>
                    <a:pt x="27919" y="227862"/>
                  </a:lnTo>
                  <a:lnTo>
                    <a:pt x="7376" y="188537"/>
                  </a:lnTo>
                  <a:lnTo>
                    <a:pt x="0" y="143255"/>
                  </a:lnTo>
                  <a:close/>
                </a:path>
              </a:pathLst>
            </a:custGeom>
            <a:ln w="25907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8" name="object 78"/>
          <p:cNvSpPr txBox="1"/>
          <p:nvPr/>
        </p:nvSpPr>
        <p:spPr>
          <a:xfrm>
            <a:off x="3444621" y="4264533"/>
            <a:ext cx="13843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8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79" name="object 79"/>
          <p:cNvGrpSpPr/>
          <p:nvPr/>
        </p:nvGrpSpPr>
        <p:grpSpPr>
          <a:xfrm>
            <a:off x="5071681" y="2992945"/>
            <a:ext cx="1383030" cy="728980"/>
            <a:chOff x="5071681" y="2992945"/>
            <a:chExt cx="1383030" cy="728980"/>
          </a:xfrm>
        </p:grpSpPr>
        <p:sp>
          <p:nvSpPr>
            <p:cNvPr id="80" name="object 80"/>
            <p:cNvSpPr/>
            <p:nvPr/>
          </p:nvSpPr>
          <p:spPr>
            <a:xfrm>
              <a:off x="5076444" y="2999739"/>
              <a:ext cx="1373505" cy="716280"/>
            </a:xfrm>
            <a:custGeom>
              <a:avLst/>
              <a:gdLst/>
              <a:ahLst/>
              <a:cxnLst/>
              <a:rect l="l" t="t" r="r" b="b"/>
              <a:pathLst>
                <a:path w="1373504" h="716279">
                  <a:moveTo>
                    <a:pt x="0" y="716280"/>
                  </a:moveTo>
                  <a:lnTo>
                    <a:pt x="1373123" y="716280"/>
                  </a:lnTo>
                  <a:lnTo>
                    <a:pt x="1373123" y="0"/>
                  </a:lnTo>
                  <a:lnTo>
                    <a:pt x="0" y="0"/>
                  </a:lnTo>
                  <a:lnTo>
                    <a:pt x="0" y="716280"/>
                  </a:lnTo>
                  <a:close/>
                </a:path>
              </a:pathLst>
            </a:custGeom>
            <a:solidFill>
              <a:srgbClr val="FFE1B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1" name="object 81"/>
            <p:cNvSpPr/>
            <p:nvPr/>
          </p:nvSpPr>
          <p:spPr>
            <a:xfrm>
              <a:off x="5076444" y="2997707"/>
              <a:ext cx="1373505" cy="719455"/>
            </a:xfrm>
            <a:custGeom>
              <a:avLst/>
              <a:gdLst/>
              <a:ahLst/>
              <a:cxnLst/>
              <a:rect l="l" t="t" r="r" b="b"/>
              <a:pathLst>
                <a:path w="1373504" h="719454">
                  <a:moveTo>
                    <a:pt x="0" y="2539"/>
                  </a:moveTo>
                  <a:lnTo>
                    <a:pt x="0" y="1142"/>
                  </a:lnTo>
                  <a:lnTo>
                    <a:pt x="1142" y="0"/>
                  </a:lnTo>
                  <a:lnTo>
                    <a:pt x="2539" y="0"/>
                  </a:lnTo>
                  <a:lnTo>
                    <a:pt x="1370583" y="0"/>
                  </a:lnTo>
                  <a:lnTo>
                    <a:pt x="1371980" y="0"/>
                  </a:lnTo>
                  <a:lnTo>
                    <a:pt x="1373123" y="1142"/>
                  </a:lnTo>
                  <a:lnTo>
                    <a:pt x="1373123" y="2539"/>
                  </a:lnTo>
                  <a:lnTo>
                    <a:pt x="1373123" y="716787"/>
                  </a:lnTo>
                  <a:lnTo>
                    <a:pt x="1373123" y="718184"/>
                  </a:lnTo>
                  <a:lnTo>
                    <a:pt x="1371980" y="719327"/>
                  </a:lnTo>
                  <a:lnTo>
                    <a:pt x="1370583" y="719327"/>
                  </a:lnTo>
                  <a:lnTo>
                    <a:pt x="2539" y="719327"/>
                  </a:lnTo>
                  <a:lnTo>
                    <a:pt x="1142" y="719327"/>
                  </a:lnTo>
                  <a:lnTo>
                    <a:pt x="0" y="718184"/>
                  </a:lnTo>
                  <a:lnTo>
                    <a:pt x="0" y="716787"/>
                  </a:lnTo>
                  <a:lnTo>
                    <a:pt x="0" y="2539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2" name="object 82"/>
          <p:cNvSpPr txBox="1"/>
          <p:nvPr/>
        </p:nvSpPr>
        <p:spPr>
          <a:xfrm>
            <a:off x="5076444" y="2997200"/>
            <a:ext cx="1373505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" algn="ctr">
              <a:lnSpc>
                <a:spcPts val="1835"/>
              </a:lnSpc>
            </a:pPr>
            <a:r>
              <a:rPr sz="1600" spc="-5" dirty="0">
                <a:latin typeface="Arial"/>
                <a:cs typeface="Arial"/>
              </a:rPr>
              <a:t>User</a:t>
            </a:r>
            <a:endParaRPr sz="1600">
              <a:latin typeface="Arial"/>
              <a:cs typeface="Arial"/>
            </a:endParaRPr>
          </a:p>
          <a:p>
            <a:pPr marL="635" algn="ctr">
              <a:lnSpc>
                <a:spcPct val="100000"/>
              </a:lnSpc>
            </a:pPr>
            <a:r>
              <a:rPr sz="1600" spc="-5" dirty="0">
                <a:latin typeface="Arial"/>
                <a:cs typeface="Arial"/>
              </a:rPr>
              <a:t>authentication</a:t>
            </a:r>
            <a:endParaRPr sz="1600">
              <a:latin typeface="Arial"/>
              <a:cs typeface="Arial"/>
            </a:endParaRPr>
          </a:p>
          <a:p>
            <a:pPr marL="635" algn="ctr">
              <a:lnSpc>
                <a:spcPts val="1914"/>
              </a:lnSpc>
            </a:pPr>
            <a:r>
              <a:rPr sz="1600" spc="-5" dirty="0">
                <a:latin typeface="Arial"/>
                <a:cs typeface="Arial"/>
              </a:rPr>
              <a:t>function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83" name="object 83"/>
          <p:cNvGrpSpPr/>
          <p:nvPr/>
        </p:nvGrpSpPr>
        <p:grpSpPr>
          <a:xfrm>
            <a:off x="2051113" y="2192845"/>
            <a:ext cx="2035175" cy="1853564"/>
            <a:chOff x="2051113" y="2192845"/>
            <a:chExt cx="2035175" cy="1853564"/>
          </a:xfrm>
        </p:grpSpPr>
        <p:sp>
          <p:nvSpPr>
            <p:cNvPr id="84" name="object 84"/>
            <p:cNvSpPr/>
            <p:nvPr/>
          </p:nvSpPr>
          <p:spPr>
            <a:xfrm>
              <a:off x="2055876" y="2197607"/>
              <a:ext cx="1548130" cy="333375"/>
            </a:xfrm>
            <a:custGeom>
              <a:avLst/>
              <a:gdLst/>
              <a:ahLst/>
              <a:cxnLst/>
              <a:rect l="l" t="t" r="r" b="b"/>
              <a:pathLst>
                <a:path w="1548129" h="333375">
                  <a:moveTo>
                    <a:pt x="1246759" y="0"/>
                  </a:moveTo>
                  <a:lnTo>
                    <a:pt x="0" y="0"/>
                  </a:lnTo>
                  <a:lnTo>
                    <a:pt x="302513" y="333247"/>
                  </a:lnTo>
                  <a:lnTo>
                    <a:pt x="1547876" y="333247"/>
                  </a:lnTo>
                  <a:lnTo>
                    <a:pt x="124675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5" name="object 85"/>
            <p:cNvSpPr/>
            <p:nvPr/>
          </p:nvSpPr>
          <p:spPr>
            <a:xfrm>
              <a:off x="2055876" y="2197607"/>
              <a:ext cx="1548130" cy="333375"/>
            </a:xfrm>
            <a:custGeom>
              <a:avLst/>
              <a:gdLst/>
              <a:ahLst/>
              <a:cxnLst/>
              <a:rect l="l" t="t" r="r" b="b"/>
              <a:pathLst>
                <a:path w="1548129" h="333375">
                  <a:moveTo>
                    <a:pt x="1246759" y="0"/>
                  </a:moveTo>
                  <a:lnTo>
                    <a:pt x="0" y="0"/>
                  </a:lnTo>
                  <a:lnTo>
                    <a:pt x="302513" y="333247"/>
                  </a:lnTo>
                  <a:lnTo>
                    <a:pt x="1547876" y="333247"/>
                  </a:lnTo>
                  <a:lnTo>
                    <a:pt x="1246759" y="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6" name="object 86"/>
            <p:cNvSpPr/>
            <p:nvPr/>
          </p:nvSpPr>
          <p:spPr>
            <a:xfrm>
              <a:off x="2929128" y="3755135"/>
              <a:ext cx="1152525" cy="287020"/>
            </a:xfrm>
            <a:custGeom>
              <a:avLst/>
              <a:gdLst/>
              <a:ahLst/>
              <a:cxnLst/>
              <a:rect l="l" t="t" r="r" b="b"/>
              <a:pathLst>
                <a:path w="1152525" h="287020">
                  <a:moveTo>
                    <a:pt x="1152144" y="0"/>
                  </a:moveTo>
                  <a:lnTo>
                    <a:pt x="287274" y="0"/>
                  </a:lnTo>
                  <a:lnTo>
                    <a:pt x="0" y="286512"/>
                  </a:lnTo>
                  <a:lnTo>
                    <a:pt x="864870" y="286512"/>
                  </a:lnTo>
                  <a:lnTo>
                    <a:pt x="11521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object 87"/>
            <p:cNvSpPr/>
            <p:nvPr/>
          </p:nvSpPr>
          <p:spPr>
            <a:xfrm>
              <a:off x="2929128" y="3755135"/>
              <a:ext cx="1152525" cy="287020"/>
            </a:xfrm>
            <a:custGeom>
              <a:avLst/>
              <a:gdLst/>
              <a:ahLst/>
              <a:cxnLst/>
              <a:rect l="l" t="t" r="r" b="b"/>
              <a:pathLst>
                <a:path w="1152525" h="287020">
                  <a:moveTo>
                    <a:pt x="0" y="286512"/>
                  </a:moveTo>
                  <a:lnTo>
                    <a:pt x="287274" y="0"/>
                  </a:lnTo>
                  <a:lnTo>
                    <a:pt x="1152144" y="0"/>
                  </a:lnTo>
                  <a:lnTo>
                    <a:pt x="864870" y="286512"/>
                  </a:lnTo>
                  <a:lnTo>
                    <a:pt x="0" y="286512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8" name="object 88"/>
          <p:cNvSpPr txBox="1"/>
          <p:nvPr/>
        </p:nvSpPr>
        <p:spPr>
          <a:xfrm>
            <a:off x="3119373" y="3759834"/>
            <a:ext cx="77152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decision</a:t>
            </a:r>
            <a:endParaRPr sz="1600">
              <a:latin typeface="Arial"/>
              <a:cs typeface="Arial"/>
            </a:endParaRPr>
          </a:p>
        </p:txBody>
      </p:sp>
      <p:sp>
        <p:nvSpPr>
          <p:cNvPr id="89" name="object 89"/>
          <p:cNvSpPr txBox="1"/>
          <p:nvPr/>
        </p:nvSpPr>
        <p:spPr>
          <a:xfrm>
            <a:off x="2146554" y="4237101"/>
            <a:ext cx="65849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access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90" name="object 90"/>
          <p:cNvGrpSpPr/>
          <p:nvPr/>
        </p:nvGrpSpPr>
        <p:grpSpPr>
          <a:xfrm>
            <a:off x="4103941" y="2707957"/>
            <a:ext cx="1162050" cy="297815"/>
            <a:chOff x="4103941" y="2707957"/>
            <a:chExt cx="1162050" cy="297815"/>
          </a:xfrm>
        </p:grpSpPr>
        <p:sp>
          <p:nvSpPr>
            <p:cNvPr id="91" name="object 91"/>
            <p:cNvSpPr/>
            <p:nvPr/>
          </p:nvSpPr>
          <p:spPr>
            <a:xfrm>
              <a:off x="4108703" y="2712720"/>
              <a:ext cx="1152525" cy="288290"/>
            </a:xfrm>
            <a:custGeom>
              <a:avLst/>
              <a:gdLst/>
              <a:ahLst/>
              <a:cxnLst/>
              <a:rect l="l" t="t" r="r" b="b"/>
              <a:pathLst>
                <a:path w="1152525" h="288289">
                  <a:moveTo>
                    <a:pt x="1152144" y="0"/>
                  </a:moveTo>
                  <a:lnTo>
                    <a:pt x="288798" y="0"/>
                  </a:lnTo>
                  <a:lnTo>
                    <a:pt x="0" y="288035"/>
                  </a:lnTo>
                  <a:lnTo>
                    <a:pt x="863346" y="288035"/>
                  </a:lnTo>
                  <a:lnTo>
                    <a:pt x="11521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2" name="object 92"/>
            <p:cNvSpPr/>
            <p:nvPr/>
          </p:nvSpPr>
          <p:spPr>
            <a:xfrm>
              <a:off x="4108703" y="2712720"/>
              <a:ext cx="1152525" cy="288290"/>
            </a:xfrm>
            <a:custGeom>
              <a:avLst/>
              <a:gdLst/>
              <a:ahLst/>
              <a:cxnLst/>
              <a:rect l="l" t="t" r="r" b="b"/>
              <a:pathLst>
                <a:path w="1152525" h="288289">
                  <a:moveTo>
                    <a:pt x="0" y="288035"/>
                  </a:moveTo>
                  <a:lnTo>
                    <a:pt x="288798" y="0"/>
                  </a:lnTo>
                  <a:lnTo>
                    <a:pt x="1152144" y="0"/>
                  </a:lnTo>
                  <a:lnTo>
                    <a:pt x="863346" y="288035"/>
                  </a:lnTo>
                  <a:lnTo>
                    <a:pt x="0" y="288035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3" name="object 93"/>
          <p:cNvSpPr txBox="1"/>
          <p:nvPr/>
        </p:nvSpPr>
        <p:spPr>
          <a:xfrm>
            <a:off x="4334383" y="2718054"/>
            <a:ext cx="70231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request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94" name="object 94"/>
          <p:cNvGrpSpPr/>
          <p:nvPr/>
        </p:nvGrpSpPr>
        <p:grpSpPr>
          <a:xfrm>
            <a:off x="4129849" y="3788473"/>
            <a:ext cx="1162050" cy="296545"/>
            <a:chOff x="4129849" y="3788473"/>
            <a:chExt cx="1162050" cy="296545"/>
          </a:xfrm>
        </p:grpSpPr>
        <p:sp>
          <p:nvSpPr>
            <p:cNvPr id="95" name="object 95"/>
            <p:cNvSpPr/>
            <p:nvPr/>
          </p:nvSpPr>
          <p:spPr>
            <a:xfrm>
              <a:off x="4134611" y="3793235"/>
              <a:ext cx="1152525" cy="287020"/>
            </a:xfrm>
            <a:custGeom>
              <a:avLst/>
              <a:gdLst/>
              <a:ahLst/>
              <a:cxnLst/>
              <a:rect l="l" t="t" r="r" b="b"/>
              <a:pathLst>
                <a:path w="1152525" h="287020">
                  <a:moveTo>
                    <a:pt x="1152143" y="0"/>
                  </a:moveTo>
                  <a:lnTo>
                    <a:pt x="287274" y="0"/>
                  </a:lnTo>
                  <a:lnTo>
                    <a:pt x="0" y="286512"/>
                  </a:lnTo>
                  <a:lnTo>
                    <a:pt x="864870" y="286512"/>
                  </a:lnTo>
                  <a:lnTo>
                    <a:pt x="115214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96"/>
            <p:cNvSpPr/>
            <p:nvPr/>
          </p:nvSpPr>
          <p:spPr>
            <a:xfrm>
              <a:off x="4134611" y="3793235"/>
              <a:ext cx="1152525" cy="287020"/>
            </a:xfrm>
            <a:custGeom>
              <a:avLst/>
              <a:gdLst/>
              <a:ahLst/>
              <a:cxnLst/>
              <a:rect l="l" t="t" r="r" b="b"/>
              <a:pathLst>
                <a:path w="1152525" h="287020">
                  <a:moveTo>
                    <a:pt x="0" y="286512"/>
                  </a:moveTo>
                  <a:lnTo>
                    <a:pt x="287274" y="0"/>
                  </a:lnTo>
                  <a:lnTo>
                    <a:pt x="1152143" y="0"/>
                  </a:lnTo>
                  <a:lnTo>
                    <a:pt x="864870" y="286512"/>
                  </a:lnTo>
                  <a:lnTo>
                    <a:pt x="0" y="286512"/>
                  </a:lnTo>
                  <a:close/>
                </a:path>
              </a:pathLst>
            </a:custGeom>
            <a:ln w="914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7" name="object 97"/>
          <p:cNvSpPr txBox="1"/>
          <p:nvPr/>
        </p:nvSpPr>
        <p:spPr>
          <a:xfrm>
            <a:off x="4359655" y="3797934"/>
            <a:ext cx="70231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request</a:t>
            </a:r>
            <a:endParaRPr sz="1600">
              <a:latin typeface="Arial"/>
              <a:cs typeface="Arial"/>
            </a:endParaRPr>
          </a:p>
        </p:txBody>
      </p:sp>
      <p:sp>
        <p:nvSpPr>
          <p:cNvPr id="98" name="object 98"/>
          <p:cNvSpPr txBox="1"/>
          <p:nvPr/>
        </p:nvSpPr>
        <p:spPr>
          <a:xfrm>
            <a:off x="2235200" y="2208022"/>
            <a:ext cx="118745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authorization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99" name="object 99"/>
          <p:cNvGrpSpPr/>
          <p:nvPr/>
        </p:nvGrpSpPr>
        <p:grpSpPr>
          <a:xfrm>
            <a:off x="4427982" y="2061082"/>
            <a:ext cx="4396105" cy="2449830"/>
            <a:chOff x="4427982" y="2061082"/>
            <a:chExt cx="4396105" cy="2449830"/>
          </a:xfrm>
        </p:grpSpPr>
        <p:sp>
          <p:nvSpPr>
            <p:cNvPr id="100" name="object 100"/>
            <p:cNvSpPr/>
            <p:nvPr/>
          </p:nvSpPr>
          <p:spPr>
            <a:xfrm>
              <a:off x="4427982" y="2061082"/>
              <a:ext cx="3736340" cy="2449830"/>
            </a:xfrm>
            <a:custGeom>
              <a:avLst/>
              <a:gdLst/>
              <a:ahLst/>
              <a:cxnLst/>
              <a:rect l="l" t="t" r="r" b="b"/>
              <a:pathLst>
                <a:path w="3736340" h="2449829">
                  <a:moveTo>
                    <a:pt x="144398" y="2304541"/>
                  </a:moveTo>
                  <a:lnTo>
                    <a:pt x="0" y="2377566"/>
                  </a:lnTo>
                  <a:lnTo>
                    <a:pt x="145033" y="2449322"/>
                  </a:lnTo>
                  <a:lnTo>
                    <a:pt x="144779" y="2391410"/>
                  </a:lnTo>
                  <a:lnTo>
                    <a:pt x="130301" y="2391410"/>
                  </a:lnTo>
                  <a:lnTo>
                    <a:pt x="130175" y="2362454"/>
                  </a:lnTo>
                  <a:lnTo>
                    <a:pt x="144652" y="2362390"/>
                  </a:lnTo>
                  <a:lnTo>
                    <a:pt x="144398" y="2304541"/>
                  </a:lnTo>
                  <a:close/>
                </a:path>
                <a:path w="3736340" h="2449829">
                  <a:moveTo>
                    <a:pt x="144652" y="2362390"/>
                  </a:moveTo>
                  <a:lnTo>
                    <a:pt x="130175" y="2362454"/>
                  </a:lnTo>
                  <a:lnTo>
                    <a:pt x="130301" y="2391410"/>
                  </a:lnTo>
                  <a:lnTo>
                    <a:pt x="144779" y="2391346"/>
                  </a:lnTo>
                  <a:lnTo>
                    <a:pt x="144652" y="2362390"/>
                  </a:lnTo>
                  <a:close/>
                </a:path>
                <a:path w="3736340" h="2449829">
                  <a:moveTo>
                    <a:pt x="144779" y="2391346"/>
                  </a:moveTo>
                  <a:lnTo>
                    <a:pt x="130301" y="2391410"/>
                  </a:lnTo>
                  <a:lnTo>
                    <a:pt x="144779" y="2391410"/>
                  </a:lnTo>
                  <a:close/>
                </a:path>
                <a:path w="3736340" h="2449829">
                  <a:moveTo>
                    <a:pt x="3693875" y="2346768"/>
                  </a:moveTo>
                  <a:lnTo>
                    <a:pt x="144652" y="2362390"/>
                  </a:lnTo>
                  <a:lnTo>
                    <a:pt x="144779" y="2391346"/>
                  </a:lnTo>
                  <a:lnTo>
                    <a:pt x="3716273" y="2375661"/>
                  </a:lnTo>
                  <a:lnTo>
                    <a:pt x="3722623" y="2369185"/>
                  </a:lnTo>
                  <a:lnTo>
                    <a:pt x="3722752" y="2361056"/>
                  </a:lnTo>
                  <a:lnTo>
                    <a:pt x="3693794" y="2361056"/>
                  </a:lnTo>
                  <a:lnTo>
                    <a:pt x="3693875" y="2346768"/>
                  </a:lnTo>
                  <a:close/>
                </a:path>
                <a:path w="3736340" h="2449829">
                  <a:moveTo>
                    <a:pt x="3708145" y="2346705"/>
                  </a:moveTo>
                  <a:lnTo>
                    <a:pt x="3693875" y="2346768"/>
                  </a:lnTo>
                  <a:lnTo>
                    <a:pt x="3693794" y="2361056"/>
                  </a:lnTo>
                  <a:lnTo>
                    <a:pt x="3708145" y="2346705"/>
                  </a:lnTo>
                  <a:close/>
                </a:path>
                <a:path w="3736340" h="2449829">
                  <a:moveTo>
                    <a:pt x="3722833" y="2346706"/>
                  </a:moveTo>
                  <a:lnTo>
                    <a:pt x="3708145" y="2346705"/>
                  </a:lnTo>
                  <a:lnTo>
                    <a:pt x="3693794" y="2361056"/>
                  </a:lnTo>
                  <a:lnTo>
                    <a:pt x="3722752" y="2361056"/>
                  </a:lnTo>
                  <a:lnTo>
                    <a:pt x="3722833" y="2346706"/>
                  </a:lnTo>
                  <a:close/>
                </a:path>
                <a:path w="3736340" h="2449829">
                  <a:moveTo>
                    <a:pt x="3707129" y="0"/>
                  </a:moveTo>
                  <a:lnTo>
                    <a:pt x="3693875" y="2346768"/>
                  </a:lnTo>
                  <a:lnTo>
                    <a:pt x="3722833" y="2346706"/>
                  </a:lnTo>
                  <a:lnTo>
                    <a:pt x="3736086" y="253"/>
                  </a:lnTo>
                  <a:lnTo>
                    <a:pt x="370712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01"/>
            <p:cNvSpPr/>
            <p:nvPr/>
          </p:nvSpPr>
          <p:spPr>
            <a:xfrm>
              <a:off x="7379208" y="3386327"/>
              <a:ext cx="1440180" cy="835025"/>
            </a:xfrm>
            <a:custGeom>
              <a:avLst/>
              <a:gdLst/>
              <a:ahLst/>
              <a:cxnLst/>
              <a:rect l="l" t="t" r="r" b="b"/>
              <a:pathLst>
                <a:path w="1440179" h="835025">
                  <a:moveTo>
                    <a:pt x="1439799" y="0"/>
                  </a:moveTo>
                  <a:lnTo>
                    <a:pt x="280670" y="0"/>
                  </a:lnTo>
                  <a:lnTo>
                    <a:pt x="0" y="834644"/>
                  </a:lnTo>
                  <a:lnTo>
                    <a:pt x="1158367" y="834644"/>
                  </a:lnTo>
                  <a:lnTo>
                    <a:pt x="143979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02"/>
            <p:cNvSpPr/>
            <p:nvPr/>
          </p:nvSpPr>
          <p:spPr>
            <a:xfrm>
              <a:off x="7379208" y="3386327"/>
              <a:ext cx="1440180" cy="835025"/>
            </a:xfrm>
            <a:custGeom>
              <a:avLst/>
              <a:gdLst/>
              <a:ahLst/>
              <a:cxnLst/>
              <a:rect l="l" t="t" r="r" b="b"/>
              <a:pathLst>
                <a:path w="1440179" h="835025">
                  <a:moveTo>
                    <a:pt x="280670" y="0"/>
                  </a:moveTo>
                  <a:lnTo>
                    <a:pt x="1439799" y="0"/>
                  </a:lnTo>
                  <a:lnTo>
                    <a:pt x="1158367" y="834644"/>
                  </a:lnTo>
                  <a:lnTo>
                    <a:pt x="0" y="834644"/>
                  </a:lnTo>
                  <a:lnTo>
                    <a:pt x="280670" y="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3" name="object 103"/>
          <p:cNvSpPr txBox="1"/>
          <p:nvPr/>
        </p:nvSpPr>
        <p:spPr>
          <a:xfrm>
            <a:off x="7471664" y="3344316"/>
            <a:ext cx="1167765" cy="817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2085" marR="5080" indent="205104">
              <a:lnSpc>
                <a:spcPct val="118400"/>
              </a:lnSpc>
              <a:spcBef>
                <a:spcPts val="100"/>
              </a:spcBef>
            </a:pPr>
            <a:r>
              <a:rPr sz="1600" u="sng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request </a:t>
            </a:r>
            <a:r>
              <a:rPr sz="1600" spc="-5" dirty="0">
                <a:latin typeface="Arial"/>
                <a:cs typeface="Arial"/>
              </a:rPr>
              <a:t> resource</a:t>
            </a:r>
            <a:r>
              <a:rPr sz="1600" spc="-6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&amp;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1689"/>
              </a:lnSpc>
            </a:pPr>
            <a:r>
              <a:rPr sz="1600" spc="-5" dirty="0">
                <a:latin typeface="Arial"/>
                <a:cs typeface="Arial"/>
              </a:rPr>
              <a:t>access</a:t>
            </a:r>
            <a:r>
              <a:rPr sz="1600" spc="-40" dirty="0">
                <a:latin typeface="Arial"/>
                <a:cs typeface="Arial"/>
              </a:rPr>
              <a:t> </a:t>
            </a:r>
            <a:r>
              <a:rPr sz="1600" spc="-10" dirty="0">
                <a:latin typeface="Arial"/>
                <a:cs typeface="Arial"/>
              </a:rPr>
              <a:t>type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104" name="object 104"/>
          <p:cNvGrpSpPr/>
          <p:nvPr/>
        </p:nvGrpSpPr>
        <p:grpSpPr>
          <a:xfrm>
            <a:off x="5928296" y="4280852"/>
            <a:ext cx="313055" cy="314325"/>
            <a:chOff x="5928296" y="4280852"/>
            <a:chExt cx="313055" cy="314325"/>
          </a:xfrm>
        </p:grpSpPr>
        <p:sp>
          <p:nvSpPr>
            <p:cNvPr id="105" name="object 105"/>
            <p:cNvSpPr/>
            <p:nvPr/>
          </p:nvSpPr>
          <p:spPr>
            <a:xfrm>
              <a:off x="5941314" y="4293870"/>
              <a:ext cx="287020" cy="288290"/>
            </a:xfrm>
            <a:custGeom>
              <a:avLst/>
              <a:gdLst/>
              <a:ahLst/>
              <a:cxnLst/>
              <a:rect l="l" t="t" r="r" b="b"/>
              <a:pathLst>
                <a:path w="287020" h="288289">
                  <a:moveTo>
                    <a:pt x="143256" y="0"/>
                  </a:moveTo>
                  <a:lnTo>
                    <a:pt x="97974" y="7345"/>
                  </a:lnTo>
                  <a:lnTo>
                    <a:pt x="58649" y="27797"/>
                  </a:lnTo>
                  <a:lnTo>
                    <a:pt x="27639" y="58978"/>
                  </a:lnTo>
                  <a:lnTo>
                    <a:pt x="7303" y="98511"/>
                  </a:lnTo>
                  <a:lnTo>
                    <a:pt x="0" y="144017"/>
                  </a:lnTo>
                  <a:lnTo>
                    <a:pt x="7303" y="189524"/>
                  </a:lnTo>
                  <a:lnTo>
                    <a:pt x="27639" y="229057"/>
                  </a:lnTo>
                  <a:lnTo>
                    <a:pt x="58649" y="260238"/>
                  </a:lnTo>
                  <a:lnTo>
                    <a:pt x="97974" y="280690"/>
                  </a:lnTo>
                  <a:lnTo>
                    <a:pt x="143256" y="288035"/>
                  </a:lnTo>
                  <a:lnTo>
                    <a:pt x="188537" y="280690"/>
                  </a:lnTo>
                  <a:lnTo>
                    <a:pt x="227862" y="260238"/>
                  </a:lnTo>
                  <a:lnTo>
                    <a:pt x="258872" y="229057"/>
                  </a:lnTo>
                  <a:lnTo>
                    <a:pt x="279208" y="189524"/>
                  </a:lnTo>
                  <a:lnTo>
                    <a:pt x="286512" y="144017"/>
                  </a:lnTo>
                  <a:lnTo>
                    <a:pt x="279208" y="98511"/>
                  </a:lnTo>
                  <a:lnTo>
                    <a:pt x="258872" y="58978"/>
                  </a:lnTo>
                  <a:lnTo>
                    <a:pt x="227862" y="27797"/>
                  </a:lnTo>
                  <a:lnTo>
                    <a:pt x="188537" y="7345"/>
                  </a:lnTo>
                  <a:lnTo>
                    <a:pt x="14325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06"/>
            <p:cNvSpPr/>
            <p:nvPr/>
          </p:nvSpPr>
          <p:spPr>
            <a:xfrm>
              <a:off x="5941314" y="4293870"/>
              <a:ext cx="287020" cy="288290"/>
            </a:xfrm>
            <a:custGeom>
              <a:avLst/>
              <a:gdLst/>
              <a:ahLst/>
              <a:cxnLst/>
              <a:rect l="l" t="t" r="r" b="b"/>
              <a:pathLst>
                <a:path w="287020" h="288289">
                  <a:moveTo>
                    <a:pt x="0" y="144017"/>
                  </a:moveTo>
                  <a:lnTo>
                    <a:pt x="7303" y="98511"/>
                  </a:lnTo>
                  <a:lnTo>
                    <a:pt x="27639" y="58978"/>
                  </a:lnTo>
                  <a:lnTo>
                    <a:pt x="58649" y="27797"/>
                  </a:lnTo>
                  <a:lnTo>
                    <a:pt x="97974" y="7345"/>
                  </a:lnTo>
                  <a:lnTo>
                    <a:pt x="143256" y="0"/>
                  </a:lnTo>
                  <a:lnTo>
                    <a:pt x="188537" y="7345"/>
                  </a:lnTo>
                  <a:lnTo>
                    <a:pt x="227862" y="27797"/>
                  </a:lnTo>
                  <a:lnTo>
                    <a:pt x="258872" y="58978"/>
                  </a:lnTo>
                  <a:lnTo>
                    <a:pt x="279208" y="98511"/>
                  </a:lnTo>
                  <a:lnTo>
                    <a:pt x="286512" y="144017"/>
                  </a:lnTo>
                  <a:lnTo>
                    <a:pt x="279208" y="189524"/>
                  </a:lnTo>
                  <a:lnTo>
                    <a:pt x="258872" y="229057"/>
                  </a:lnTo>
                  <a:lnTo>
                    <a:pt x="227862" y="260238"/>
                  </a:lnTo>
                  <a:lnTo>
                    <a:pt x="188537" y="280690"/>
                  </a:lnTo>
                  <a:lnTo>
                    <a:pt x="143256" y="288035"/>
                  </a:lnTo>
                  <a:lnTo>
                    <a:pt x="97974" y="280690"/>
                  </a:lnTo>
                  <a:lnTo>
                    <a:pt x="58649" y="260238"/>
                  </a:lnTo>
                  <a:lnTo>
                    <a:pt x="27639" y="229057"/>
                  </a:lnTo>
                  <a:lnTo>
                    <a:pt x="7303" y="189524"/>
                  </a:lnTo>
                  <a:lnTo>
                    <a:pt x="0" y="144017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7" name="object 107"/>
          <p:cNvSpPr txBox="1"/>
          <p:nvPr/>
        </p:nvSpPr>
        <p:spPr>
          <a:xfrm>
            <a:off x="6015990" y="4298696"/>
            <a:ext cx="13843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5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108" name="object 108"/>
          <p:cNvGrpSpPr/>
          <p:nvPr/>
        </p:nvGrpSpPr>
        <p:grpSpPr>
          <a:xfrm>
            <a:off x="6444234" y="2001773"/>
            <a:ext cx="1144270" cy="1513205"/>
            <a:chOff x="6444234" y="2001773"/>
            <a:chExt cx="1144270" cy="1513205"/>
          </a:xfrm>
        </p:grpSpPr>
        <p:sp>
          <p:nvSpPr>
            <p:cNvPr id="109" name="object 109"/>
            <p:cNvSpPr/>
            <p:nvPr/>
          </p:nvSpPr>
          <p:spPr>
            <a:xfrm>
              <a:off x="6444234" y="2001773"/>
              <a:ext cx="1144270" cy="1426210"/>
            </a:xfrm>
            <a:custGeom>
              <a:avLst/>
              <a:gdLst/>
              <a:ahLst/>
              <a:cxnLst/>
              <a:rect l="l" t="t" r="r" b="b"/>
              <a:pathLst>
                <a:path w="1144270" h="1426210">
                  <a:moveTo>
                    <a:pt x="144144" y="1281302"/>
                  </a:moveTo>
                  <a:lnTo>
                    <a:pt x="0" y="1354836"/>
                  </a:lnTo>
                  <a:lnTo>
                    <a:pt x="145414" y="1426083"/>
                  </a:lnTo>
                  <a:lnTo>
                    <a:pt x="144907" y="1368171"/>
                  </a:lnTo>
                  <a:lnTo>
                    <a:pt x="130429" y="1368171"/>
                  </a:lnTo>
                  <a:lnTo>
                    <a:pt x="130174" y="1339214"/>
                  </a:lnTo>
                  <a:lnTo>
                    <a:pt x="144651" y="1339096"/>
                  </a:lnTo>
                  <a:lnTo>
                    <a:pt x="144144" y="1281302"/>
                  </a:lnTo>
                  <a:close/>
                </a:path>
                <a:path w="1144270" h="1426210">
                  <a:moveTo>
                    <a:pt x="144651" y="1339096"/>
                  </a:moveTo>
                  <a:lnTo>
                    <a:pt x="130174" y="1339214"/>
                  </a:lnTo>
                  <a:lnTo>
                    <a:pt x="130429" y="1368171"/>
                  </a:lnTo>
                  <a:lnTo>
                    <a:pt x="144905" y="1368052"/>
                  </a:lnTo>
                  <a:lnTo>
                    <a:pt x="144651" y="1339096"/>
                  </a:lnTo>
                  <a:close/>
                </a:path>
                <a:path w="1144270" h="1426210">
                  <a:moveTo>
                    <a:pt x="144905" y="1368052"/>
                  </a:moveTo>
                  <a:lnTo>
                    <a:pt x="130429" y="1368171"/>
                  </a:lnTo>
                  <a:lnTo>
                    <a:pt x="144907" y="1368171"/>
                  </a:lnTo>
                  <a:close/>
                </a:path>
                <a:path w="1144270" h="1426210">
                  <a:moveTo>
                    <a:pt x="1110784" y="1331203"/>
                  </a:moveTo>
                  <a:lnTo>
                    <a:pt x="144651" y="1339096"/>
                  </a:lnTo>
                  <a:lnTo>
                    <a:pt x="144905" y="1368052"/>
                  </a:lnTo>
                  <a:lnTo>
                    <a:pt x="1133220" y="1359915"/>
                  </a:lnTo>
                  <a:lnTo>
                    <a:pt x="1139697" y="1353439"/>
                  </a:lnTo>
                  <a:lnTo>
                    <a:pt x="1139698" y="1345438"/>
                  </a:lnTo>
                  <a:lnTo>
                    <a:pt x="1110741" y="1345438"/>
                  </a:lnTo>
                  <a:lnTo>
                    <a:pt x="1110784" y="1331203"/>
                  </a:lnTo>
                  <a:close/>
                </a:path>
                <a:path w="1144270" h="1426210">
                  <a:moveTo>
                    <a:pt x="1125092" y="1331087"/>
                  </a:moveTo>
                  <a:lnTo>
                    <a:pt x="1110784" y="1331203"/>
                  </a:lnTo>
                  <a:lnTo>
                    <a:pt x="1110741" y="1345438"/>
                  </a:lnTo>
                  <a:lnTo>
                    <a:pt x="1125092" y="1331087"/>
                  </a:lnTo>
                  <a:close/>
                </a:path>
                <a:path w="1144270" h="1426210">
                  <a:moveTo>
                    <a:pt x="1139741" y="1331087"/>
                  </a:moveTo>
                  <a:lnTo>
                    <a:pt x="1125092" y="1331087"/>
                  </a:lnTo>
                  <a:lnTo>
                    <a:pt x="1110741" y="1345438"/>
                  </a:lnTo>
                  <a:lnTo>
                    <a:pt x="1139698" y="1345438"/>
                  </a:lnTo>
                  <a:lnTo>
                    <a:pt x="1139741" y="1331087"/>
                  </a:lnTo>
                  <a:close/>
                </a:path>
                <a:path w="1144270" h="1426210">
                  <a:moveTo>
                    <a:pt x="1143762" y="0"/>
                  </a:moveTo>
                  <a:lnTo>
                    <a:pt x="1114806" y="0"/>
                  </a:lnTo>
                  <a:lnTo>
                    <a:pt x="1110784" y="1331203"/>
                  </a:lnTo>
                  <a:lnTo>
                    <a:pt x="1139741" y="1331087"/>
                  </a:lnTo>
                  <a:lnTo>
                    <a:pt x="114376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110"/>
            <p:cNvSpPr/>
            <p:nvPr/>
          </p:nvSpPr>
          <p:spPr>
            <a:xfrm>
              <a:off x="6947154" y="3213353"/>
              <a:ext cx="288290" cy="288290"/>
            </a:xfrm>
            <a:custGeom>
              <a:avLst/>
              <a:gdLst/>
              <a:ahLst/>
              <a:cxnLst/>
              <a:rect l="l" t="t" r="r" b="b"/>
              <a:pathLst>
                <a:path w="288290" h="288289">
                  <a:moveTo>
                    <a:pt x="144018" y="0"/>
                  </a:moveTo>
                  <a:lnTo>
                    <a:pt x="98511" y="7345"/>
                  </a:lnTo>
                  <a:lnTo>
                    <a:pt x="58978" y="27797"/>
                  </a:lnTo>
                  <a:lnTo>
                    <a:pt x="27797" y="58978"/>
                  </a:lnTo>
                  <a:lnTo>
                    <a:pt x="7345" y="98511"/>
                  </a:lnTo>
                  <a:lnTo>
                    <a:pt x="0" y="144018"/>
                  </a:lnTo>
                  <a:lnTo>
                    <a:pt x="7345" y="189524"/>
                  </a:lnTo>
                  <a:lnTo>
                    <a:pt x="27797" y="229057"/>
                  </a:lnTo>
                  <a:lnTo>
                    <a:pt x="58978" y="260238"/>
                  </a:lnTo>
                  <a:lnTo>
                    <a:pt x="98511" y="280690"/>
                  </a:lnTo>
                  <a:lnTo>
                    <a:pt x="144018" y="288036"/>
                  </a:lnTo>
                  <a:lnTo>
                    <a:pt x="189524" y="280690"/>
                  </a:lnTo>
                  <a:lnTo>
                    <a:pt x="229057" y="260238"/>
                  </a:lnTo>
                  <a:lnTo>
                    <a:pt x="260238" y="229057"/>
                  </a:lnTo>
                  <a:lnTo>
                    <a:pt x="280690" y="189524"/>
                  </a:lnTo>
                  <a:lnTo>
                    <a:pt x="288036" y="144018"/>
                  </a:lnTo>
                  <a:lnTo>
                    <a:pt x="280690" y="98511"/>
                  </a:lnTo>
                  <a:lnTo>
                    <a:pt x="260238" y="58978"/>
                  </a:lnTo>
                  <a:lnTo>
                    <a:pt x="229057" y="27797"/>
                  </a:lnTo>
                  <a:lnTo>
                    <a:pt x="189524" y="7345"/>
                  </a:lnTo>
                  <a:lnTo>
                    <a:pt x="14401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111"/>
            <p:cNvSpPr/>
            <p:nvPr/>
          </p:nvSpPr>
          <p:spPr>
            <a:xfrm>
              <a:off x="6947154" y="3213353"/>
              <a:ext cx="288290" cy="288290"/>
            </a:xfrm>
            <a:custGeom>
              <a:avLst/>
              <a:gdLst/>
              <a:ahLst/>
              <a:cxnLst/>
              <a:rect l="l" t="t" r="r" b="b"/>
              <a:pathLst>
                <a:path w="288290" h="288289">
                  <a:moveTo>
                    <a:pt x="0" y="144018"/>
                  </a:moveTo>
                  <a:lnTo>
                    <a:pt x="7345" y="98511"/>
                  </a:lnTo>
                  <a:lnTo>
                    <a:pt x="27797" y="58978"/>
                  </a:lnTo>
                  <a:lnTo>
                    <a:pt x="58978" y="27797"/>
                  </a:lnTo>
                  <a:lnTo>
                    <a:pt x="98511" y="7345"/>
                  </a:lnTo>
                  <a:lnTo>
                    <a:pt x="144018" y="0"/>
                  </a:lnTo>
                  <a:lnTo>
                    <a:pt x="189524" y="7345"/>
                  </a:lnTo>
                  <a:lnTo>
                    <a:pt x="229057" y="27797"/>
                  </a:lnTo>
                  <a:lnTo>
                    <a:pt x="260238" y="58978"/>
                  </a:lnTo>
                  <a:lnTo>
                    <a:pt x="280690" y="98511"/>
                  </a:lnTo>
                  <a:lnTo>
                    <a:pt x="288036" y="144018"/>
                  </a:lnTo>
                  <a:lnTo>
                    <a:pt x="280690" y="189524"/>
                  </a:lnTo>
                  <a:lnTo>
                    <a:pt x="260238" y="229057"/>
                  </a:lnTo>
                  <a:lnTo>
                    <a:pt x="229057" y="260238"/>
                  </a:lnTo>
                  <a:lnTo>
                    <a:pt x="189524" y="280690"/>
                  </a:lnTo>
                  <a:lnTo>
                    <a:pt x="144018" y="288036"/>
                  </a:lnTo>
                  <a:lnTo>
                    <a:pt x="98511" y="280690"/>
                  </a:lnTo>
                  <a:lnTo>
                    <a:pt x="58978" y="260238"/>
                  </a:lnTo>
                  <a:lnTo>
                    <a:pt x="27797" y="229057"/>
                  </a:lnTo>
                  <a:lnTo>
                    <a:pt x="7345" y="189524"/>
                  </a:lnTo>
                  <a:lnTo>
                    <a:pt x="0" y="144018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2" name="object 112"/>
          <p:cNvSpPr txBox="1"/>
          <p:nvPr/>
        </p:nvSpPr>
        <p:spPr>
          <a:xfrm>
            <a:off x="7022718" y="3218179"/>
            <a:ext cx="13843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4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113" name="object 113"/>
          <p:cNvGrpSpPr/>
          <p:nvPr/>
        </p:nvGrpSpPr>
        <p:grpSpPr>
          <a:xfrm>
            <a:off x="6943343" y="2272283"/>
            <a:ext cx="1065530" cy="800100"/>
            <a:chOff x="6943343" y="2272283"/>
            <a:chExt cx="1065530" cy="800100"/>
          </a:xfrm>
        </p:grpSpPr>
        <p:sp>
          <p:nvSpPr>
            <p:cNvPr id="114" name="object 114"/>
            <p:cNvSpPr/>
            <p:nvPr/>
          </p:nvSpPr>
          <p:spPr>
            <a:xfrm>
              <a:off x="6947915" y="2276855"/>
              <a:ext cx="1056005" cy="790575"/>
            </a:xfrm>
            <a:custGeom>
              <a:avLst/>
              <a:gdLst/>
              <a:ahLst/>
              <a:cxnLst/>
              <a:rect l="l" t="t" r="r" b="b"/>
              <a:pathLst>
                <a:path w="1056004" h="790575">
                  <a:moveTo>
                    <a:pt x="1055877" y="0"/>
                  </a:moveTo>
                  <a:lnTo>
                    <a:pt x="205866" y="0"/>
                  </a:lnTo>
                  <a:lnTo>
                    <a:pt x="0" y="790448"/>
                  </a:lnTo>
                  <a:lnTo>
                    <a:pt x="849502" y="790448"/>
                  </a:lnTo>
                  <a:lnTo>
                    <a:pt x="105587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115"/>
            <p:cNvSpPr/>
            <p:nvPr/>
          </p:nvSpPr>
          <p:spPr>
            <a:xfrm>
              <a:off x="6947915" y="2276855"/>
              <a:ext cx="1056005" cy="790575"/>
            </a:xfrm>
            <a:custGeom>
              <a:avLst/>
              <a:gdLst/>
              <a:ahLst/>
              <a:cxnLst/>
              <a:rect l="l" t="t" r="r" b="b"/>
              <a:pathLst>
                <a:path w="1056004" h="790575">
                  <a:moveTo>
                    <a:pt x="205866" y="0"/>
                  </a:moveTo>
                  <a:lnTo>
                    <a:pt x="1055877" y="0"/>
                  </a:lnTo>
                  <a:lnTo>
                    <a:pt x="849502" y="790448"/>
                  </a:lnTo>
                  <a:lnTo>
                    <a:pt x="0" y="790448"/>
                  </a:lnTo>
                  <a:lnTo>
                    <a:pt x="205866" y="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116"/>
            <p:cNvSpPr/>
            <p:nvPr/>
          </p:nvSpPr>
          <p:spPr>
            <a:xfrm>
              <a:off x="7141463" y="2525267"/>
              <a:ext cx="376555" cy="200025"/>
            </a:xfrm>
            <a:custGeom>
              <a:avLst/>
              <a:gdLst/>
              <a:ahLst/>
              <a:cxnLst/>
              <a:rect l="l" t="t" r="r" b="b"/>
              <a:pathLst>
                <a:path w="376554" h="200025">
                  <a:moveTo>
                    <a:pt x="330326" y="0"/>
                  </a:moveTo>
                  <a:lnTo>
                    <a:pt x="46100" y="0"/>
                  </a:lnTo>
                  <a:lnTo>
                    <a:pt x="28128" y="3613"/>
                  </a:lnTo>
                  <a:lnTo>
                    <a:pt x="13477" y="13477"/>
                  </a:lnTo>
                  <a:lnTo>
                    <a:pt x="3613" y="28128"/>
                  </a:lnTo>
                  <a:lnTo>
                    <a:pt x="0" y="46101"/>
                  </a:lnTo>
                  <a:lnTo>
                    <a:pt x="0" y="153543"/>
                  </a:lnTo>
                  <a:lnTo>
                    <a:pt x="3613" y="171515"/>
                  </a:lnTo>
                  <a:lnTo>
                    <a:pt x="13477" y="186166"/>
                  </a:lnTo>
                  <a:lnTo>
                    <a:pt x="28128" y="196030"/>
                  </a:lnTo>
                  <a:lnTo>
                    <a:pt x="46100" y="199644"/>
                  </a:lnTo>
                  <a:lnTo>
                    <a:pt x="330326" y="199644"/>
                  </a:lnTo>
                  <a:lnTo>
                    <a:pt x="348299" y="196030"/>
                  </a:lnTo>
                  <a:lnTo>
                    <a:pt x="362950" y="186166"/>
                  </a:lnTo>
                  <a:lnTo>
                    <a:pt x="372814" y="171515"/>
                  </a:lnTo>
                  <a:lnTo>
                    <a:pt x="376427" y="153543"/>
                  </a:lnTo>
                  <a:lnTo>
                    <a:pt x="376427" y="46101"/>
                  </a:lnTo>
                  <a:lnTo>
                    <a:pt x="372814" y="28128"/>
                  </a:lnTo>
                  <a:lnTo>
                    <a:pt x="362950" y="13477"/>
                  </a:lnTo>
                  <a:lnTo>
                    <a:pt x="348299" y="3613"/>
                  </a:lnTo>
                  <a:lnTo>
                    <a:pt x="330326" y="0"/>
                  </a:lnTo>
                  <a:close/>
                </a:path>
              </a:pathLst>
            </a:custGeom>
            <a:solidFill>
              <a:srgbClr val="00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117"/>
            <p:cNvSpPr/>
            <p:nvPr/>
          </p:nvSpPr>
          <p:spPr>
            <a:xfrm>
              <a:off x="7141463" y="2525267"/>
              <a:ext cx="376555" cy="200025"/>
            </a:xfrm>
            <a:custGeom>
              <a:avLst/>
              <a:gdLst/>
              <a:ahLst/>
              <a:cxnLst/>
              <a:rect l="l" t="t" r="r" b="b"/>
              <a:pathLst>
                <a:path w="376554" h="200025">
                  <a:moveTo>
                    <a:pt x="0" y="46101"/>
                  </a:moveTo>
                  <a:lnTo>
                    <a:pt x="3613" y="28128"/>
                  </a:lnTo>
                  <a:lnTo>
                    <a:pt x="13477" y="13477"/>
                  </a:lnTo>
                  <a:lnTo>
                    <a:pt x="28128" y="3613"/>
                  </a:lnTo>
                  <a:lnTo>
                    <a:pt x="46100" y="0"/>
                  </a:lnTo>
                  <a:lnTo>
                    <a:pt x="330326" y="0"/>
                  </a:lnTo>
                  <a:lnTo>
                    <a:pt x="348299" y="3613"/>
                  </a:lnTo>
                  <a:lnTo>
                    <a:pt x="362950" y="13477"/>
                  </a:lnTo>
                  <a:lnTo>
                    <a:pt x="372814" y="28128"/>
                  </a:lnTo>
                  <a:lnTo>
                    <a:pt x="376427" y="46101"/>
                  </a:lnTo>
                  <a:lnTo>
                    <a:pt x="376427" y="153543"/>
                  </a:lnTo>
                  <a:lnTo>
                    <a:pt x="372814" y="171515"/>
                  </a:lnTo>
                  <a:lnTo>
                    <a:pt x="362950" y="186166"/>
                  </a:lnTo>
                  <a:lnTo>
                    <a:pt x="348299" y="196030"/>
                  </a:lnTo>
                  <a:lnTo>
                    <a:pt x="330326" y="199644"/>
                  </a:lnTo>
                  <a:lnTo>
                    <a:pt x="46100" y="199644"/>
                  </a:lnTo>
                  <a:lnTo>
                    <a:pt x="28128" y="196030"/>
                  </a:lnTo>
                  <a:lnTo>
                    <a:pt x="13477" y="186166"/>
                  </a:lnTo>
                  <a:lnTo>
                    <a:pt x="3613" y="171515"/>
                  </a:lnTo>
                  <a:lnTo>
                    <a:pt x="0" y="153543"/>
                  </a:lnTo>
                  <a:lnTo>
                    <a:pt x="0" y="46101"/>
                  </a:lnTo>
                  <a:close/>
                </a:path>
              </a:pathLst>
            </a:custGeom>
            <a:ln w="609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8" name="object 11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165847" y="2555747"/>
              <a:ext cx="187451" cy="147827"/>
            </a:xfrm>
            <a:prstGeom prst="rect">
              <a:avLst/>
            </a:prstGeom>
          </p:spPr>
        </p:pic>
        <p:sp>
          <p:nvSpPr>
            <p:cNvPr id="119" name="object 119"/>
            <p:cNvSpPr/>
            <p:nvPr/>
          </p:nvSpPr>
          <p:spPr>
            <a:xfrm>
              <a:off x="7289291" y="2755391"/>
              <a:ext cx="485775" cy="228600"/>
            </a:xfrm>
            <a:custGeom>
              <a:avLst/>
              <a:gdLst/>
              <a:ahLst/>
              <a:cxnLst/>
              <a:rect l="l" t="t" r="r" b="b"/>
              <a:pathLst>
                <a:path w="485775" h="228600">
                  <a:moveTo>
                    <a:pt x="425196" y="0"/>
                  </a:moveTo>
                  <a:lnTo>
                    <a:pt x="345948" y="0"/>
                  </a:lnTo>
                  <a:lnTo>
                    <a:pt x="301498" y="42925"/>
                  </a:lnTo>
                  <a:lnTo>
                    <a:pt x="301498" y="58547"/>
                  </a:lnTo>
                  <a:lnTo>
                    <a:pt x="263525" y="58547"/>
                  </a:lnTo>
                  <a:lnTo>
                    <a:pt x="257048" y="72009"/>
                  </a:lnTo>
                  <a:lnTo>
                    <a:pt x="40131" y="72009"/>
                  </a:lnTo>
                  <a:lnTo>
                    <a:pt x="0" y="111506"/>
                  </a:lnTo>
                  <a:lnTo>
                    <a:pt x="40131" y="160909"/>
                  </a:lnTo>
                  <a:lnTo>
                    <a:pt x="77088" y="134874"/>
                  </a:lnTo>
                  <a:lnTo>
                    <a:pt x="120650" y="160909"/>
                  </a:lnTo>
                  <a:lnTo>
                    <a:pt x="159892" y="136652"/>
                  </a:lnTo>
                  <a:lnTo>
                    <a:pt x="197357" y="159258"/>
                  </a:lnTo>
                  <a:lnTo>
                    <a:pt x="252602" y="157861"/>
                  </a:lnTo>
                  <a:lnTo>
                    <a:pt x="262254" y="167005"/>
                  </a:lnTo>
                  <a:lnTo>
                    <a:pt x="302767" y="170434"/>
                  </a:lnTo>
                  <a:lnTo>
                    <a:pt x="301498" y="185674"/>
                  </a:lnTo>
                  <a:lnTo>
                    <a:pt x="347599" y="228219"/>
                  </a:lnTo>
                  <a:lnTo>
                    <a:pt x="425576" y="228219"/>
                  </a:lnTo>
                  <a:lnTo>
                    <a:pt x="485775" y="170434"/>
                  </a:lnTo>
                  <a:lnTo>
                    <a:pt x="485775" y="56387"/>
                  </a:lnTo>
                  <a:lnTo>
                    <a:pt x="425196" y="0"/>
                  </a:lnTo>
                  <a:close/>
                </a:path>
              </a:pathLst>
            </a:custGeom>
            <a:solidFill>
              <a:srgbClr val="FF99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120"/>
            <p:cNvSpPr/>
            <p:nvPr/>
          </p:nvSpPr>
          <p:spPr>
            <a:xfrm>
              <a:off x="7289291" y="2755391"/>
              <a:ext cx="485775" cy="228600"/>
            </a:xfrm>
            <a:custGeom>
              <a:avLst/>
              <a:gdLst/>
              <a:ahLst/>
              <a:cxnLst/>
              <a:rect l="l" t="t" r="r" b="b"/>
              <a:pathLst>
                <a:path w="485775" h="228600">
                  <a:moveTo>
                    <a:pt x="40131" y="72009"/>
                  </a:moveTo>
                  <a:lnTo>
                    <a:pt x="0" y="111506"/>
                  </a:lnTo>
                  <a:lnTo>
                    <a:pt x="40131" y="160909"/>
                  </a:lnTo>
                  <a:lnTo>
                    <a:pt x="77088" y="134874"/>
                  </a:lnTo>
                  <a:lnTo>
                    <a:pt x="120650" y="160909"/>
                  </a:lnTo>
                  <a:lnTo>
                    <a:pt x="159892" y="136652"/>
                  </a:lnTo>
                  <a:lnTo>
                    <a:pt x="197357" y="159258"/>
                  </a:lnTo>
                  <a:lnTo>
                    <a:pt x="252602" y="157861"/>
                  </a:lnTo>
                  <a:lnTo>
                    <a:pt x="262254" y="167005"/>
                  </a:lnTo>
                  <a:lnTo>
                    <a:pt x="302767" y="170434"/>
                  </a:lnTo>
                  <a:lnTo>
                    <a:pt x="301498" y="185674"/>
                  </a:lnTo>
                  <a:lnTo>
                    <a:pt x="347599" y="228219"/>
                  </a:lnTo>
                  <a:lnTo>
                    <a:pt x="425576" y="228219"/>
                  </a:lnTo>
                  <a:lnTo>
                    <a:pt x="485775" y="170434"/>
                  </a:lnTo>
                  <a:lnTo>
                    <a:pt x="485775" y="56387"/>
                  </a:lnTo>
                  <a:lnTo>
                    <a:pt x="425196" y="0"/>
                  </a:lnTo>
                  <a:lnTo>
                    <a:pt x="345948" y="0"/>
                  </a:lnTo>
                  <a:lnTo>
                    <a:pt x="301498" y="42925"/>
                  </a:lnTo>
                  <a:lnTo>
                    <a:pt x="301498" y="58547"/>
                  </a:lnTo>
                  <a:lnTo>
                    <a:pt x="263525" y="58547"/>
                  </a:lnTo>
                  <a:lnTo>
                    <a:pt x="257048" y="72009"/>
                  </a:lnTo>
                  <a:lnTo>
                    <a:pt x="40131" y="72009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1" name="object 121"/>
          <p:cNvSpPr txBox="1"/>
          <p:nvPr/>
        </p:nvSpPr>
        <p:spPr>
          <a:xfrm>
            <a:off x="7278116" y="2208402"/>
            <a:ext cx="589915" cy="7277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u="sng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log</a:t>
            </a:r>
            <a:r>
              <a:rPr sz="1600" u="sng" spc="-1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-</a:t>
            </a:r>
            <a:r>
              <a:rPr sz="1600" u="sng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on</a:t>
            </a:r>
            <a:endParaRPr sz="1600">
              <a:latin typeface="Arial"/>
              <a:cs typeface="Arial"/>
            </a:endParaRPr>
          </a:p>
          <a:p>
            <a:pPr marL="108585">
              <a:lnSpc>
                <a:spcPct val="100000"/>
              </a:lnSpc>
              <a:spcBef>
                <a:spcPts val="735"/>
              </a:spcBef>
            </a:pPr>
            <a:r>
              <a:rPr sz="900" dirty="0">
                <a:latin typeface="Arial"/>
                <a:cs typeface="Arial"/>
              </a:rPr>
              <a:t>Id</a:t>
            </a:r>
            <a:endParaRPr sz="900">
              <a:latin typeface="Arial"/>
              <a:cs typeface="Arial"/>
            </a:endParaRPr>
          </a:p>
          <a:p>
            <a:pPr marL="321310">
              <a:lnSpc>
                <a:spcPct val="100000"/>
              </a:lnSpc>
              <a:spcBef>
                <a:spcPts val="715"/>
              </a:spcBef>
            </a:pPr>
            <a:r>
              <a:rPr sz="900" spc="-10" dirty="0">
                <a:latin typeface="Arial"/>
                <a:cs typeface="Arial"/>
              </a:rPr>
              <a:t>Cr</a:t>
            </a:r>
            <a:endParaRPr sz="900">
              <a:latin typeface="Arial"/>
              <a:cs typeface="Arial"/>
            </a:endParaRPr>
          </a:p>
        </p:txBody>
      </p:sp>
      <p:sp>
        <p:nvSpPr>
          <p:cNvPr id="122" name="object 122"/>
          <p:cNvSpPr txBox="1"/>
          <p:nvPr/>
        </p:nvSpPr>
        <p:spPr>
          <a:xfrm>
            <a:off x="7103109" y="2733293"/>
            <a:ext cx="14414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+</a:t>
            </a:r>
            <a:endParaRPr sz="1600">
              <a:latin typeface="Arial"/>
              <a:cs typeface="Arial"/>
            </a:endParaRPr>
          </a:p>
        </p:txBody>
      </p:sp>
      <p:sp>
        <p:nvSpPr>
          <p:cNvPr id="123" name="object 123"/>
          <p:cNvSpPr txBox="1"/>
          <p:nvPr/>
        </p:nvSpPr>
        <p:spPr>
          <a:xfrm>
            <a:off x="7749031" y="875792"/>
            <a:ext cx="45402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User</a:t>
            </a:r>
            <a:endParaRPr sz="1600">
              <a:latin typeface="Arial"/>
              <a:cs typeface="Arial"/>
            </a:endParaRPr>
          </a:p>
        </p:txBody>
      </p:sp>
      <p:sp>
        <p:nvSpPr>
          <p:cNvPr id="127" name="Slayt Numarası Yer Tutucusu 12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39</a:t>
            </a:fld>
            <a:endParaRPr lang="tr-TR" dirty="0"/>
          </a:p>
        </p:txBody>
      </p:sp>
      <p:sp>
        <p:nvSpPr>
          <p:cNvPr id="128" name="Altbilgi Yer Tutucusu 127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357378"/>
            <a:ext cx="41668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ISACA</a:t>
            </a:r>
            <a:r>
              <a:rPr spc="-30" dirty="0"/>
              <a:t> </a:t>
            </a:r>
            <a:r>
              <a:rPr spc="-5" dirty="0"/>
              <a:t>Certifications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00" y="884682"/>
            <a:ext cx="7087870" cy="10610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333399"/>
                </a:solidFill>
                <a:latin typeface="Arial"/>
                <a:cs typeface="Arial"/>
              </a:rPr>
              <a:t>(Information Systems </a:t>
            </a:r>
            <a:r>
              <a:rPr sz="2400" spc="-5" dirty="0">
                <a:solidFill>
                  <a:srgbClr val="333399"/>
                </a:solidFill>
                <a:latin typeface="Arial"/>
                <a:cs typeface="Arial"/>
              </a:rPr>
              <a:t>Audit and Control Association)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239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ISACA provides certification </a:t>
            </a:r>
            <a:r>
              <a:rPr sz="2400" dirty="0">
                <a:latin typeface="Arial"/>
                <a:cs typeface="Arial"/>
              </a:rPr>
              <a:t>for IT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professionals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1700" y="1919919"/>
            <a:ext cx="1102360" cy="1415415"/>
          </a:xfrm>
          <a:prstGeom prst="rect">
            <a:avLst/>
          </a:prstGeom>
        </p:spPr>
        <p:txBody>
          <a:bodyPr vert="horz" wrap="square" lIns="0" tIns="55880" rIns="0" bIns="0" rtlCol="0">
            <a:spAutoFit/>
          </a:bodyPr>
          <a:lstStyle/>
          <a:p>
            <a:pPr marL="297815" indent="-285750">
              <a:lnSpc>
                <a:spcPct val="100000"/>
              </a:lnSpc>
              <a:spcBef>
                <a:spcPts val="440"/>
              </a:spcBef>
              <a:buChar char="–"/>
              <a:tabLst>
                <a:tab pos="297815" algn="l"/>
                <a:tab pos="298450" algn="l"/>
              </a:tabLst>
            </a:pPr>
            <a:r>
              <a:rPr sz="2000" dirty="0">
                <a:latin typeface="Arial"/>
                <a:cs typeface="Arial"/>
              </a:rPr>
              <a:t>CISM</a:t>
            </a:r>
            <a:endParaRPr sz="2000">
              <a:latin typeface="Arial"/>
              <a:cs typeface="Arial"/>
            </a:endParaRPr>
          </a:p>
          <a:p>
            <a:pPr marL="297815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297815" algn="l"/>
                <a:tab pos="298450" algn="l"/>
              </a:tabLst>
            </a:pPr>
            <a:r>
              <a:rPr sz="2000" dirty="0">
                <a:latin typeface="Arial"/>
                <a:cs typeface="Arial"/>
              </a:rPr>
              <a:t>CISA</a:t>
            </a:r>
            <a:endParaRPr sz="2000">
              <a:latin typeface="Arial"/>
              <a:cs typeface="Arial"/>
            </a:endParaRPr>
          </a:p>
          <a:p>
            <a:pPr marL="297815" indent="-285750">
              <a:lnSpc>
                <a:spcPct val="100000"/>
              </a:lnSpc>
              <a:spcBef>
                <a:spcPts val="320"/>
              </a:spcBef>
              <a:buChar char="–"/>
              <a:tabLst>
                <a:tab pos="297815" algn="l"/>
                <a:tab pos="298450" algn="l"/>
              </a:tabLst>
            </a:pPr>
            <a:r>
              <a:rPr sz="2000" dirty="0">
                <a:latin typeface="Arial"/>
                <a:cs typeface="Arial"/>
              </a:rPr>
              <a:t>CGIT</a:t>
            </a:r>
            <a:endParaRPr sz="2000">
              <a:latin typeface="Arial"/>
              <a:cs typeface="Arial"/>
            </a:endParaRPr>
          </a:p>
          <a:p>
            <a:pPr marL="297815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297815" algn="l"/>
                <a:tab pos="298450" algn="l"/>
              </a:tabLst>
            </a:pPr>
            <a:r>
              <a:rPr sz="2000" dirty="0">
                <a:latin typeface="Arial"/>
                <a:cs typeface="Arial"/>
              </a:rPr>
              <a:t>C</a:t>
            </a:r>
            <a:r>
              <a:rPr sz="2000" spc="5" dirty="0">
                <a:latin typeface="Arial"/>
                <a:cs typeface="Arial"/>
              </a:rPr>
              <a:t>R</a:t>
            </a:r>
            <a:r>
              <a:rPr sz="2000" dirty="0">
                <a:latin typeface="Arial"/>
                <a:cs typeface="Arial"/>
              </a:rPr>
              <a:t>S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dirty="0">
                <a:latin typeface="Arial"/>
                <a:cs typeface="Arial"/>
              </a:rPr>
              <a:t>C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243073" y="1919919"/>
            <a:ext cx="5723890" cy="1415415"/>
          </a:xfrm>
          <a:prstGeom prst="rect">
            <a:avLst/>
          </a:prstGeom>
        </p:spPr>
        <p:txBody>
          <a:bodyPr vert="horz" wrap="square" lIns="0" tIns="55880" rIns="0" bIns="0" rtlCol="0">
            <a:spAutoFit/>
          </a:bodyPr>
          <a:lstStyle/>
          <a:p>
            <a:pPr marL="166370" indent="-154305">
              <a:lnSpc>
                <a:spcPct val="100000"/>
              </a:lnSpc>
              <a:spcBef>
                <a:spcPts val="440"/>
              </a:spcBef>
              <a:buChar char="-"/>
              <a:tabLst>
                <a:tab pos="167005" algn="l"/>
              </a:tabLst>
            </a:pPr>
            <a:r>
              <a:rPr sz="2000" dirty="0">
                <a:latin typeface="Arial"/>
                <a:cs typeface="Arial"/>
              </a:rPr>
              <a:t>Certified Information Security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Manager</a:t>
            </a:r>
            <a:endParaRPr sz="2000">
              <a:latin typeface="Arial"/>
              <a:cs typeface="Arial"/>
            </a:endParaRPr>
          </a:p>
          <a:p>
            <a:pPr marL="166370" indent="-154305">
              <a:lnSpc>
                <a:spcPct val="100000"/>
              </a:lnSpc>
              <a:spcBef>
                <a:spcPts val="340"/>
              </a:spcBef>
              <a:buChar char="-"/>
              <a:tabLst>
                <a:tab pos="167005" algn="l"/>
              </a:tabLst>
            </a:pPr>
            <a:r>
              <a:rPr sz="2000" dirty="0">
                <a:latin typeface="Arial"/>
                <a:cs typeface="Arial"/>
              </a:rPr>
              <a:t>Certified Information System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Auditor</a:t>
            </a:r>
            <a:endParaRPr sz="2000">
              <a:latin typeface="Arial"/>
              <a:cs typeface="Arial"/>
            </a:endParaRPr>
          </a:p>
          <a:p>
            <a:pPr marL="166370" indent="-154305">
              <a:lnSpc>
                <a:spcPct val="100000"/>
              </a:lnSpc>
              <a:spcBef>
                <a:spcPts val="320"/>
              </a:spcBef>
              <a:buChar char="-"/>
              <a:tabLst>
                <a:tab pos="167005" algn="l"/>
              </a:tabLst>
            </a:pPr>
            <a:r>
              <a:rPr sz="2000" dirty="0">
                <a:latin typeface="Arial"/>
                <a:cs typeface="Arial"/>
              </a:rPr>
              <a:t>Certified in </a:t>
            </a:r>
            <a:r>
              <a:rPr sz="2000" spc="-5" dirty="0">
                <a:latin typeface="Arial"/>
                <a:cs typeface="Arial"/>
              </a:rPr>
              <a:t>the </a:t>
            </a:r>
            <a:r>
              <a:rPr sz="2000" dirty="0">
                <a:latin typeface="Arial"/>
                <a:cs typeface="Arial"/>
              </a:rPr>
              <a:t>Governance of Enterprise</a:t>
            </a:r>
            <a:r>
              <a:rPr sz="2000" spc="-1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IT</a:t>
            </a:r>
            <a:endParaRPr sz="2000">
              <a:latin typeface="Arial"/>
              <a:cs typeface="Arial"/>
            </a:endParaRPr>
          </a:p>
          <a:p>
            <a:pPr marL="166370" indent="-154305">
              <a:lnSpc>
                <a:spcPct val="100000"/>
              </a:lnSpc>
              <a:spcBef>
                <a:spcPts val="340"/>
              </a:spcBef>
              <a:buChar char="-"/>
              <a:tabLst>
                <a:tab pos="167005" algn="l"/>
              </a:tabLst>
            </a:pPr>
            <a:r>
              <a:rPr sz="2000" dirty="0">
                <a:latin typeface="Arial"/>
                <a:cs typeface="Arial"/>
              </a:rPr>
              <a:t>Certified in Risk and Information Systems</a:t>
            </a:r>
            <a:r>
              <a:rPr sz="2000" spc="-1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44500" y="3725036"/>
            <a:ext cx="7548245" cy="1871345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4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CISM </a:t>
            </a:r>
            <a:r>
              <a:rPr sz="2400" spc="-10" dirty="0">
                <a:latin typeface="Arial"/>
                <a:cs typeface="Arial"/>
              </a:rPr>
              <a:t>is </a:t>
            </a:r>
            <a:r>
              <a:rPr sz="2400" dirty="0">
                <a:latin typeface="Arial"/>
                <a:cs typeface="Arial"/>
              </a:rPr>
              <a:t>the most </a:t>
            </a:r>
            <a:r>
              <a:rPr sz="2400" spc="-5" dirty="0">
                <a:latin typeface="Arial"/>
                <a:cs typeface="Arial"/>
              </a:rPr>
              <a:t>popular ISACA </a:t>
            </a:r>
            <a:r>
              <a:rPr sz="2400" dirty="0">
                <a:latin typeface="Arial"/>
                <a:cs typeface="Arial"/>
              </a:rPr>
              <a:t>security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certification</a:t>
            </a:r>
            <a:endParaRPr sz="2400">
              <a:latin typeface="Arial"/>
              <a:cs typeface="Arial"/>
            </a:endParaRPr>
          </a:p>
          <a:p>
            <a:pPr marL="353695" marR="307975" indent="-341630">
              <a:lnSpc>
                <a:spcPts val="2680"/>
              </a:lnSpc>
              <a:spcBef>
                <a:spcPts val="65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IT </a:t>
            </a:r>
            <a:r>
              <a:rPr sz="2400" spc="-5" dirty="0">
                <a:latin typeface="Arial"/>
                <a:cs typeface="Arial"/>
              </a:rPr>
              <a:t>auditors and consultants commonly have ISACA  certifications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ts val="2815"/>
              </a:lnSpc>
              <a:spcBef>
                <a:spcPts val="33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ISACA </a:t>
            </a:r>
            <a:r>
              <a:rPr sz="2400" dirty="0">
                <a:latin typeface="Arial"/>
                <a:cs typeface="Arial"/>
              </a:rPr>
              <a:t>promotes IT </a:t>
            </a:r>
            <a:r>
              <a:rPr sz="2400" spc="-5" dirty="0">
                <a:latin typeface="Arial"/>
                <a:cs typeface="Arial"/>
              </a:rPr>
              <a:t>governance framework</a:t>
            </a:r>
            <a:r>
              <a:rPr sz="2400" dirty="0">
                <a:latin typeface="Arial"/>
                <a:cs typeface="Arial"/>
              </a:rPr>
              <a:t> COBIT</a:t>
            </a:r>
            <a:endParaRPr sz="2400">
              <a:latin typeface="Arial"/>
              <a:cs typeface="Arial"/>
            </a:endParaRPr>
          </a:p>
          <a:p>
            <a:pPr marL="353695">
              <a:lnSpc>
                <a:spcPts val="2095"/>
              </a:lnSpc>
            </a:pPr>
            <a:r>
              <a:rPr sz="1800" spc="-5" dirty="0">
                <a:latin typeface="Arial"/>
                <a:cs typeface="Arial"/>
              </a:rPr>
              <a:t>(Control Objectives </a:t>
            </a:r>
            <a:r>
              <a:rPr sz="1800" dirty="0">
                <a:latin typeface="Arial"/>
                <a:cs typeface="Arial"/>
              </a:rPr>
              <a:t>for </a:t>
            </a:r>
            <a:r>
              <a:rPr sz="1800" spc="-5" dirty="0">
                <a:latin typeface="Arial"/>
                <a:cs typeface="Arial"/>
              </a:rPr>
              <a:t>Information and Related</a:t>
            </a:r>
            <a:r>
              <a:rPr sz="1800" spc="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Technologies)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Slayt Numarası Yer Tutucusu 10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4</a:t>
            </a:fld>
            <a:endParaRPr lang="tr-TR" dirty="0"/>
          </a:p>
        </p:txBody>
      </p:sp>
      <p:sp>
        <p:nvSpPr>
          <p:cNvPr id="12" name="Altbilgi Yer Tutucusu 11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3320" y="2319273"/>
            <a:ext cx="28467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End </a:t>
            </a:r>
            <a:r>
              <a:rPr dirty="0"/>
              <a:t>of</a:t>
            </a:r>
            <a:r>
              <a:rPr spc="-50" dirty="0"/>
              <a:t> </a:t>
            </a:r>
            <a:r>
              <a:rPr spc="-5" dirty="0"/>
              <a:t>lecture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40</a:t>
            </a:fld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4312" y="560324"/>
            <a:ext cx="821499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dirty="0"/>
              <a:t>CISM: Certified </a:t>
            </a:r>
            <a:r>
              <a:rPr sz="3200" spc="-5" dirty="0"/>
              <a:t>Information </a:t>
            </a:r>
            <a:r>
              <a:rPr sz="3200" dirty="0"/>
              <a:t>Security</a:t>
            </a:r>
            <a:r>
              <a:rPr sz="3200" spc="-100" dirty="0"/>
              <a:t> </a:t>
            </a:r>
            <a:r>
              <a:rPr sz="3200" spc="-5" dirty="0"/>
              <a:t>Manager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88798" y="1524838"/>
            <a:ext cx="6127750" cy="364299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4330" indent="-342265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965" algn="l"/>
              </a:tabLst>
            </a:pPr>
            <a:r>
              <a:rPr sz="2400" spc="-5" dirty="0">
                <a:latin typeface="Arial"/>
                <a:cs typeface="Arial"/>
              </a:rPr>
              <a:t>Focuses on 4 domains </a:t>
            </a:r>
            <a:r>
              <a:rPr sz="2400" dirty="0">
                <a:latin typeface="Arial"/>
                <a:cs typeface="Arial"/>
              </a:rPr>
              <a:t>of IS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management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AutoNum type="arabicPeriod"/>
              <a:tabLst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Information Security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Governance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AutoNum type="arabicPeriod"/>
              <a:tabLst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Information Risk</a:t>
            </a:r>
            <a:r>
              <a:rPr sz="2000" spc="-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Management</a:t>
            </a:r>
            <a:endParaRPr sz="2000">
              <a:latin typeface="Arial"/>
              <a:cs typeface="Arial"/>
            </a:endParaRPr>
          </a:p>
          <a:p>
            <a:pPr marL="755015" marR="5080" lvl="1" indent="-285115">
              <a:lnSpc>
                <a:spcPts val="2230"/>
              </a:lnSpc>
              <a:spcBef>
                <a:spcPts val="545"/>
              </a:spcBef>
              <a:buAutoNum type="arabicPeriod"/>
              <a:tabLst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Information Security Program Development</a:t>
            </a:r>
            <a:r>
              <a:rPr sz="2000" spc="-1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and  Management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90"/>
              </a:spcBef>
              <a:buAutoNum type="arabicPeriod"/>
              <a:tabLst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Information Security Incident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Management</a:t>
            </a:r>
            <a:endParaRPr sz="20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45"/>
              </a:spcBef>
              <a:buFont typeface="Arial"/>
              <a:buAutoNum type="arabicPeriod"/>
            </a:pPr>
            <a:endParaRPr sz="3150">
              <a:latin typeface="Arial"/>
              <a:cs typeface="Arial"/>
            </a:endParaRPr>
          </a:p>
          <a:p>
            <a:pPr marL="354330" indent="-342265">
              <a:lnSpc>
                <a:spcPct val="100000"/>
              </a:lnSpc>
              <a:buChar char="•"/>
              <a:tabLst>
                <a:tab pos="353695" algn="l"/>
                <a:tab pos="354965" algn="l"/>
              </a:tabLst>
            </a:pPr>
            <a:r>
              <a:rPr sz="2400" spc="-5" dirty="0">
                <a:latin typeface="Arial"/>
                <a:cs typeface="Arial"/>
              </a:rPr>
              <a:t>Official </a:t>
            </a:r>
            <a:r>
              <a:rPr sz="2400" dirty="0">
                <a:latin typeface="Arial"/>
                <a:cs typeface="Arial"/>
              </a:rPr>
              <a:t>prep </a:t>
            </a:r>
            <a:r>
              <a:rPr sz="2400" spc="-5" dirty="0">
                <a:latin typeface="Arial"/>
                <a:cs typeface="Arial"/>
              </a:rPr>
              <a:t>manual published </a:t>
            </a:r>
            <a:r>
              <a:rPr sz="2400" dirty="0">
                <a:latin typeface="Arial"/>
                <a:cs typeface="Arial"/>
              </a:rPr>
              <a:t>by</a:t>
            </a:r>
            <a:r>
              <a:rPr sz="2400" spc="5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ISACA</a:t>
            </a:r>
            <a:endParaRPr sz="24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45"/>
              </a:spcBef>
              <a:tabLst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–	</a:t>
            </a:r>
            <a:r>
              <a:rPr sz="2000" spc="-5" dirty="0">
                <a:latin typeface="Arial"/>
                <a:cs typeface="Arial"/>
              </a:rPr>
              <a:t>https:/</a:t>
            </a:r>
            <a:r>
              <a:rPr sz="2000" spc="-5" dirty="0">
                <a:latin typeface="Arial"/>
                <a:cs typeface="Arial"/>
                <a:hlinkClick r:id="rId2"/>
              </a:rPr>
              <a:t>/www.isaca.</a:t>
            </a:r>
            <a:r>
              <a:rPr sz="2000" spc="-5" dirty="0">
                <a:latin typeface="Arial"/>
                <a:cs typeface="Arial"/>
              </a:rPr>
              <a:t>o</a:t>
            </a:r>
            <a:r>
              <a:rPr sz="2000" spc="-5" dirty="0">
                <a:latin typeface="Arial"/>
                <a:cs typeface="Arial"/>
                <a:hlinkClick r:id="rId2"/>
              </a:rPr>
              <a:t>rg/bookstore/</a:t>
            </a:r>
            <a:endParaRPr sz="2000">
              <a:latin typeface="Arial"/>
              <a:cs typeface="Arial"/>
            </a:endParaRPr>
          </a:p>
          <a:p>
            <a:pPr marL="755015">
              <a:lnSpc>
                <a:spcPct val="100000"/>
              </a:lnSpc>
              <a:spcBef>
                <a:spcPts val="335"/>
              </a:spcBef>
            </a:pPr>
            <a:r>
              <a:rPr sz="2000" dirty="0">
                <a:latin typeface="Arial"/>
                <a:cs typeface="Arial"/>
              </a:rPr>
              <a:t>Price: US $115 ($85 for ISACA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members)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390132" y="1597152"/>
            <a:ext cx="2711195" cy="3502152"/>
          </a:xfrm>
          <a:prstGeom prst="rect">
            <a:avLst/>
          </a:prstGeom>
        </p:spPr>
      </p:pic>
      <p:sp>
        <p:nvSpPr>
          <p:cNvPr id="9" name="Slayt Numarası Yer Tutucusu 8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5</a:t>
            </a:fld>
            <a:endParaRPr lang="tr-TR" dirty="0"/>
          </a:p>
        </p:txBody>
      </p:sp>
      <p:sp>
        <p:nvSpPr>
          <p:cNvPr id="10" name="Altbilgi Yer Tutucusu 9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2464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CISM</a:t>
            </a:r>
            <a:r>
              <a:rPr spc="-95" dirty="0"/>
              <a:t> </a:t>
            </a:r>
            <a:r>
              <a:rPr dirty="0"/>
              <a:t>Exam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358885" y="6277584"/>
            <a:ext cx="274955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6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44500" y="1503552"/>
            <a:ext cx="6687184" cy="4449936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Exams normally twice per year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worldwide</a:t>
            </a:r>
            <a:endParaRPr lang="en-US" sz="2400" spc="-5" dirty="0" smtClean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lang="en-US" sz="2400" spc="-5" dirty="0" smtClean="0">
                <a:latin typeface="Arial"/>
                <a:cs typeface="Arial"/>
              </a:rPr>
              <a:t>2018 exam information to give you an idea</a:t>
            </a:r>
            <a:endParaRPr sz="2400" dirty="0">
              <a:latin typeface="Arial"/>
              <a:cs typeface="Arial"/>
            </a:endParaRPr>
          </a:p>
          <a:p>
            <a:pPr marL="810895" lvl="1" indent="-341630"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10" dirty="0">
                <a:latin typeface="Arial"/>
                <a:cs typeface="Arial"/>
              </a:rPr>
              <a:t>Next </a:t>
            </a:r>
            <a:r>
              <a:rPr sz="2400" spc="-5" dirty="0">
                <a:latin typeface="Arial"/>
                <a:cs typeface="Arial"/>
              </a:rPr>
              <a:t>exam in </a:t>
            </a:r>
            <a:r>
              <a:rPr sz="2400" dirty="0">
                <a:latin typeface="Arial"/>
                <a:cs typeface="Arial"/>
              </a:rPr>
              <a:t>Oslo </a:t>
            </a:r>
            <a:r>
              <a:rPr sz="2400" spc="-5" dirty="0">
                <a:latin typeface="Arial"/>
                <a:cs typeface="Arial"/>
              </a:rPr>
              <a:t>(and worldwide): June</a:t>
            </a:r>
            <a:r>
              <a:rPr sz="2400" spc="9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2018</a:t>
            </a:r>
            <a:endParaRPr sz="2400" dirty="0">
              <a:latin typeface="Arial"/>
              <a:cs typeface="Arial"/>
            </a:endParaRPr>
          </a:p>
          <a:p>
            <a:pPr marL="1212215" lvl="2" indent="-285750"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Deadline for registering: April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2018</a:t>
            </a:r>
          </a:p>
          <a:p>
            <a:pPr marL="1212215" lvl="2" indent="-285750"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Register for exam at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  <a:hlinkClick r:id="rId2"/>
              </a:rPr>
              <a:t>www.isaca.org</a:t>
            </a:r>
            <a:endParaRPr sz="2000" dirty="0">
              <a:latin typeface="Arial"/>
              <a:cs typeface="Arial"/>
            </a:endParaRPr>
          </a:p>
          <a:p>
            <a:pPr marL="1212215" lvl="2" indent="-285750">
              <a:spcBef>
                <a:spcPts val="32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Exam </a:t>
            </a:r>
            <a:r>
              <a:rPr sz="2000" spc="-5" dirty="0">
                <a:latin typeface="Arial"/>
                <a:cs typeface="Arial"/>
              </a:rPr>
              <a:t>fee </a:t>
            </a:r>
            <a:r>
              <a:rPr sz="2000" dirty="0">
                <a:latin typeface="Arial"/>
                <a:cs typeface="Arial"/>
              </a:rPr>
              <a:t>approx. US</a:t>
            </a:r>
            <a:r>
              <a:rPr sz="2000" spc="-6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$500</a:t>
            </a:r>
          </a:p>
          <a:p>
            <a:pPr marL="1212215" lvl="2" indent="-285750"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Multiple choice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exam</a:t>
            </a:r>
          </a:p>
          <a:p>
            <a:pPr marL="1212215" lvl="2" indent="-285750"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Requires 5 years professional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experience</a:t>
            </a:r>
          </a:p>
          <a:p>
            <a:pPr lvl="2">
              <a:spcBef>
                <a:spcPts val="10"/>
              </a:spcBef>
              <a:buFont typeface="Arial"/>
              <a:buChar char="–"/>
            </a:pPr>
            <a:endParaRPr sz="2650" dirty="0">
              <a:latin typeface="Arial"/>
              <a:cs typeface="Arial"/>
            </a:endParaRPr>
          </a:p>
          <a:p>
            <a:pPr marL="1212215" lvl="2" indent="-285750">
              <a:spcBef>
                <a:spcPts val="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Yearly CISM maintenance fee approx. US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$100</a:t>
            </a:r>
          </a:p>
          <a:p>
            <a:pPr marL="1212215" lvl="2" indent="-285750"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spc="-5" dirty="0">
                <a:latin typeface="Arial"/>
                <a:cs typeface="Arial"/>
              </a:rPr>
              <a:t>Requires 120 </a:t>
            </a:r>
            <a:r>
              <a:rPr sz="2000" dirty="0">
                <a:latin typeface="Arial"/>
                <a:cs typeface="Arial"/>
              </a:rPr>
              <a:t>hours “practice </a:t>
            </a:r>
            <a:r>
              <a:rPr sz="2000" spc="-5" dirty="0">
                <a:latin typeface="Arial"/>
                <a:cs typeface="Arial"/>
              </a:rPr>
              <a:t>time” per </a:t>
            </a:r>
            <a:r>
              <a:rPr sz="2000" dirty="0">
                <a:latin typeface="Arial"/>
                <a:cs typeface="Arial"/>
              </a:rPr>
              <a:t>3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years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6</a:t>
            </a:fld>
            <a:endParaRPr lang="tr-TR" dirty="0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1800" y="396367"/>
            <a:ext cx="316801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95"/>
              </a:spcBef>
            </a:pPr>
            <a:r>
              <a:rPr sz="2800" dirty="0"/>
              <a:t>(ISC)</a:t>
            </a:r>
            <a:r>
              <a:rPr sz="2775" baseline="25525" dirty="0"/>
              <a:t>2</a:t>
            </a:r>
            <a:r>
              <a:rPr sz="2775" spc="367" baseline="25525" dirty="0"/>
              <a:t> </a:t>
            </a:r>
            <a:r>
              <a:rPr sz="2800" spc="-5" dirty="0"/>
              <a:t>Certifications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431800" y="755244"/>
            <a:ext cx="7599045" cy="1343025"/>
          </a:xfrm>
          <a:prstGeom prst="rect">
            <a:avLst/>
          </a:prstGeom>
        </p:spPr>
        <p:txBody>
          <a:bodyPr vert="horz" wrap="square" lIns="0" tIns="15240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200"/>
              </a:spcBef>
            </a:pPr>
            <a:r>
              <a:rPr sz="2000" dirty="0">
                <a:solidFill>
                  <a:srgbClr val="333399"/>
                </a:solidFill>
                <a:latin typeface="Arial"/>
                <a:cs typeface="Arial"/>
              </a:rPr>
              <a:t>International Information Systems Security Certification</a:t>
            </a:r>
            <a:r>
              <a:rPr sz="2000" spc="-19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333399"/>
                </a:solidFill>
                <a:latin typeface="Arial"/>
                <a:cs typeface="Arial"/>
              </a:rPr>
              <a:t>Consortium</a:t>
            </a:r>
            <a:endParaRPr sz="2000">
              <a:latin typeface="Arial"/>
              <a:cs typeface="Arial"/>
            </a:endParaRPr>
          </a:p>
          <a:p>
            <a:pPr marL="366395" marR="311150" indent="-341630">
              <a:lnSpc>
                <a:spcPts val="2680"/>
              </a:lnSpc>
              <a:spcBef>
                <a:spcPts val="1575"/>
              </a:spcBef>
              <a:buChar char="•"/>
              <a:tabLst>
                <a:tab pos="366395" algn="l"/>
                <a:tab pos="367030" algn="l"/>
                <a:tab pos="1331595" algn="l"/>
              </a:tabLst>
            </a:pPr>
            <a:r>
              <a:rPr sz="2400" spc="-5" dirty="0">
                <a:latin typeface="Arial"/>
                <a:cs typeface="Arial"/>
              </a:rPr>
              <a:t>(ISC)</a:t>
            </a:r>
            <a:r>
              <a:rPr sz="2400" spc="-7" baseline="24305" dirty="0">
                <a:latin typeface="Arial"/>
                <a:cs typeface="Arial"/>
              </a:rPr>
              <a:t>2	</a:t>
            </a:r>
            <a:r>
              <a:rPr sz="2400" spc="-5" dirty="0">
                <a:latin typeface="Arial"/>
                <a:cs typeface="Arial"/>
              </a:rPr>
              <a:t>provides certification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information </a:t>
            </a:r>
            <a:r>
              <a:rPr sz="2400" dirty="0">
                <a:latin typeface="Arial"/>
                <a:cs typeface="Arial"/>
              </a:rPr>
              <a:t>security  </a:t>
            </a:r>
            <a:r>
              <a:rPr sz="2400" spc="-5" dirty="0">
                <a:latin typeface="Arial"/>
                <a:cs typeface="Arial"/>
              </a:rPr>
              <a:t>professionals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1700" y="2073376"/>
            <a:ext cx="1145540" cy="245491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97815" indent="-285750">
              <a:lnSpc>
                <a:spcPct val="100000"/>
              </a:lnSpc>
              <a:spcBef>
                <a:spcPts val="434"/>
              </a:spcBef>
              <a:buChar char="–"/>
              <a:tabLst>
                <a:tab pos="297815" algn="l"/>
                <a:tab pos="298450" algn="l"/>
              </a:tabLst>
            </a:pPr>
            <a:r>
              <a:rPr sz="2000" dirty="0">
                <a:latin typeface="Arial"/>
                <a:cs typeface="Arial"/>
              </a:rPr>
              <a:t>CISSP</a:t>
            </a:r>
            <a:endParaRPr sz="2000">
              <a:latin typeface="Arial"/>
              <a:cs typeface="Arial"/>
            </a:endParaRPr>
          </a:p>
          <a:p>
            <a:pPr marL="297815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297815" algn="l"/>
                <a:tab pos="298450" algn="l"/>
              </a:tabLst>
            </a:pPr>
            <a:r>
              <a:rPr sz="2000" spc="-10" dirty="0">
                <a:latin typeface="Arial"/>
                <a:cs typeface="Arial"/>
              </a:rPr>
              <a:t>ISSAP</a:t>
            </a:r>
            <a:endParaRPr sz="2000">
              <a:latin typeface="Arial"/>
              <a:cs typeface="Arial"/>
            </a:endParaRPr>
          </a:p>
          <a:p>
            <a:pPr marL="297815" indent="-285750">
              <a:lnSpc>
                <a:spcPct val="100000"/>
              </a:lnSpc>
              <a:spcBef>
                <a:spcPts val="325"/>
              </a:spcBef>
              <a:buChar char="–"/>
              <a:tabLst>
                <a:tab pos="297815" algn="l"/>
                <a:tab pos="298450" algn="l"/>
              </a:tabLst>
            </a:pPr>
            <a:r>
              <a:rPr sz="2000" spc="-5" dirty="0">
                <a:latin typeface="Arial"/>
                <a:cs typeface="Arial"/>
              </a:rPr>
              <a:t>ISSMP</a:t>
            </a:r>
            <a:endParaRPr sz="2000">
              <a:latin typeface="Arial"/>
              <a:cs typeface="Arial"/>
            </a:endParaRPr>
          </a:p>
          <a:p>
            <a:pPr marL="297815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297815" algn="l"/>
                <a:tab pos="298450" algn="l"/>
              </a:tabLst>
            </a:pPr>
            <a:r>
              <a:rPr sz="2000" spc="-10" dirty="0">
                <a:latin typeface="Arial"/>
                <a:cs typeface="Arial"/>
              </a:rPr>
              <a:t>ISSEP</a:t>
            </a:r>
            <a:endParaRPr sz="2000">
              <a:latin typeface="Arial"/>
              <a:cs typeface="Arial"/>
            </a:endParaRPr>
          </a:p>
          <a:p>
            <a:pPr marL="297815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297815" algn="l"/>
                <a:tab pos="298450" algn="l"/>
              </a:tabLst>
            </a:pPr>
            <a:r>
              <a:rPr sz="2000" dirty="0">
                <a:latin typeface="Arial"/>
                <a:cs typeface="Arial"/>
              </a:rPr>
              <a:t>CAP</a:t>
            </a:r>
            <a:endParaRPr sz="2000">
              <a:latin typeface="Arial"/>
              <a:cs typeface="Arial"/>
            </a:endParaRPr>
          </a:p>
          <a:p>
            <a:pPr marL="297815" indent="-285750">
              <a:lnSpc>
                <a:spcPct val="100000"/>
              </a:lnSpc>
              <a:spcBef>
                <a:spcPts val="320"/>
              </a:spcBef>
              <a:buChar char="–"/>
              <a:tabLst>
                <a:tab pos="297815" algn="l"/>
                <a:tab pos="298450" algn="l"/>
              </a:tabLst>
            </a:pPr>
            <a:r>
              <a:rPr sz="2000" dirty="0">
                <a:latin typeface="Arial"/>
                <a:cs typeface="Arial"/>
              </a:rPr>
              <a:t>SSCP</a:t>
            </a:r>
            <a:endParaRPr sz="2000">
              <a:latin typeface="Arial"/>
              <a:cs typeface="Arial"/>
            </a:endParaRPr>
          </a:p>
          <a:p>
            <a:pPr marL="297815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297815" algn="l"/>
                <a:tab pos="298450" algn="l"/>
              </a:tabLst>
            </a:pPr>
            <a:r>
              <a:rPr sz="2000" dirty="0">
                <a:latin typeface="Arial"/>
                <a:cs typeface="Arial"/>
              </a:rPr>
              <a:t>CSSLP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243073" y="2073376"/>
            <a:ext cx="6500495" cy="245491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66370" indent="-154305">
              <a:lnSpc>
                <a:spcPct val="100000"/>
              </a:lnSpc>
              <a:spcBef>
                <a:spcPts val="434"/>
              </a:spcBef>
              <a:buChar char="-"/>
              <a:tabLst>
                <a:tab pos="167005" algn="l"/>
              </a:tabLst>
            </a:pPr>
            <a:r>
              <a:rPr sz="2000" dirty="0">
                <a:latin typeface="Arial"/>
                <a:cs typeface="Arial"/>
              </a:rPr>
              <a:t>Certified Information Systems Security</a:t>
            </a:r>
            <a:r>
              <a:rPr sz="2000" spc="-13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Professional</a:t>
            </a:r>
            <a:endParaRPr sz="2000">
              <a:latin typeface="Arial"/>
              <a:cs typeface="Arial"/>
            </a:endParaRPr>
          </a:p>
          <a:p>
            <a:pPr marL="166370" indent="-154305">
              <a:lnSpc>
                <a:spcPct val="100000"/>
              </a:lnSpc>
              <a:spcBef>
                <a:spcPts val="335"/>
              </a:spcBef>
              <a:buChar char="-"/>
              <a:tabLst>
                <a:tab pos="167005" algn="l"/>
              </a:tabLst>
            </a:pPr>
            <a:r>
              <a:rPr sz="2000" dirty="0">
                <a:latin typeface="Arial"/>
                <a:cs typeface="Arial"/>
              </a:rPr>
              <a:t>Information Systems Security Architecture</a:t>
            </a:r>
            <a:r>
              <a:rPr sz="2000" spc="-16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Professional</a:t>
            </a:r>
            <a:endParaRPr sz="2000">
              <a:latin typeface="Arial"/>
              <a:cs typeface="Arial"/>
            </a:endParaRPr>
          </a:p>
          <a:p>
            <a:pPr marL="166370" indent="-154305">
              <a:lnSpc>
                <a:spcPct val="100000"/>
              </a:lnSpc>
              <a:spcBef>
                <a:spcPts val="325"/>
              </a:spcBef>
              <a:buChar char="-"/>
              <a:tabLst>
                <a:tab pos="167005" algn="l"/>
              </a:tabLst>
            </a:pPr>
            <a:r>
              <a:rPr sz="2000" dirty="0">
                <a:latin typeface="Arial"/>
                <a:cs typeface="Arial"/>
              </a:rPr>
              <a:t>Information Systems Security Management</a:t>
            </a:r>
            <a:r>
              <a:rPr sz="2000" spc="-1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Professional</a:t>
            </a:r>
            <a:endParaRPr sz="2000">
              <a:latin typeface="Arial"/>
              <a:cs typeface="Arial"/>
            </a:endParaRPr>
          </a:p>
          <a:p>
            <a:pPr marL="166370" indent="-154305">
              <a:lnSpc>
                <a:spcPct val="100000"/>
              </a:lnSpc>
              <a:spcBef>
                <a:spcPts val="335"/>
              </a:spcBef>
              <a:buChar char="-"/>
              <a:tabLst>
                <a:tab pos="167005" algn="l"/>
              </a:tabLst>
            </a:pPr>
            <a:r>
              <a:rPr sz="2000" dirty="0">
                <a:latin typeface="Arial"/>
                <a:cs typeface="Arial"/>
              </a:rPr>
              <a:t>Information Systems Security Engineering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Professional</a:t>
            </a:r>
            <a:endParaRPr sz="2000">
              <a:latin typeface="Arial"/>
              <a:cs typeface="Arial"/>
            </a:endParaRPr>
          </a:p>
          <a:p>
            <a:pPr marL="166370" indent="-154305">
              <a:lnSpc>
                <a:spcPct val="100000"/>
              </a:lnSpc>
              <a:spcBef>
                <a:spcPts val="340"/>
              </a:spcBef>
              <a:buChar char="-"/>
              <a:tabLst>
                <a:tab pos="167005" algn="l"/>
              </a:tabLst>
            </a:pPr>
            <a:r>
              <a:rPr sz="2000" dirty="0">
                <a:latin typeface="Arial"/>
                <a:cs typeface="Arial"/>
              </a:rPr>
              <a:t>Certification and Accreditation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Professional</a:t>
            </a:r>
            <a:endParaRPr sz="2000">
              <a:latin typeface="Arial"/>
              <a:cs typeface="Arial"/>
            </a:endParaRPr>
          </a:p>
          <a:p>
            <a:pPr marL="166370" indent="-154305">
              <a:lnSpc>
                <a:spcPct val="100000"/>
              </a:lnSpc>
              <a:spcBef>
                <a:spcPts val="320"/>
              </a:spcBef>
              <a:buChar char="-"/>
              <a:tabLst>
                <a:tab pos="167005" algn="l"/>
              </a:tabLst>
            </a:pPr>
            <a:r>
              <a:rPr sz="2000" dirty="0">
                <a:latin typeface="Arial"/>
                <a:cs typeface="Arial"/>
              </a:rPr>
              <a:t>Systems Security Certified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Practitioner</a:t>
            </a:r>
            <a:endParaRPr sz="2000">
              <a:latin typeface="Arial"/>
              <a:cs typeface="Arial"/>
            </a:endParaRPr>
          </a:p>
          <a:p>
            <a:pPr marL="166370" indent="-154305">
              <a:lnSpc>
                <a:spcPct val="100000"/>
              </a:lnSpc>
              <a:spcBef>
                <a:spcPts val="340"/>
              </a:spcBef>
              <a:buChar char="-"/>
              <a:tabLst>
                <a:tab pos="167005" algn="l"/>
              </a:tabLst>
            </a:pPr>
            <a:r>
              <a:rPr sz="2000" dirty="0">
                <a:latin typeface="Arial"/>
                <a:cs typeface="Arial"/>
              </a:rPr>
              <a:t>Certified Secure Software Lifecycle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Professional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44500" y="4501845"/>
            <a:ext cx="7206615" cy="79057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CISSP is </a:t>
            </a:r>
            <a:r>
              <a:rPr sz="2400" dirty="0">
                <a:latin typeface="Arial"/>
                <a:cs typeface="Arial"/>
              </a:rPr>
              <a:t>the most </a:t>
            </a:r>
            <a:r>
              <a:rPr sz="2400" spc="-5" dirty="0">
                <a:latin typeface="Arial"/>
                <a:cs typeface="Arial"/>
              </a:rPr>
              <a:t>common </a:t>
            </a:r>
            <a:r>
              <a:rPr sz="2400" dirty="0">
                <a:latin typeface="Arial"/>
                <a:cs typeface="Arial"/>
              </a:rPr>
              <a:t>IT security</a:t>
            </a:r>
            <a:r>
              <a:rPr sz="2400" spc="-5" dirty="0">
                <a:latin typeface="Arial"/>
                <a:cs typeface="Arial"/>
              </a:rPr>
              <a:t> certification</a:t>
            </a:r>
            <a:endParaRPr sz="24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40"/>
              </a:spcBef>
              <a:tabLst>
                <a:tab pos="755015" algn="l"/>
              </a:tabLst>
            </a:pPr>
            <a:r>
              <a:rPr sz="2000" dirty="0">
                <a:latin typeface="Arial"/>
                <a:cs typeface="Arial"/>
              </a:rPr>
              <a:t>–	Most IT Security Consultants are</a:t>
            </a:r>
            <a:r>
              <a:rPr sz="2000" spc="-1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CISSP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Slayt Numarası Yer Tutucusu 10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7</a:t>
            </a:fld>
            <a:endParaRPr lang="tr-TR" dirty="0"/>
          </a:p>
        </p:txBody>
      </p:sp>
      <p:sp>
        <p:nvSpPr>
          <p:cNvPr id="12" name="Altbilgi Yer Tutucusu 11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201" y="258826"/>
            <a:ext cx="9075420" cy="9664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700"/>
              </a:lnSpc>
              <a:spcBef>
                <a:spcPts val="100"/>
              </a:spcBef>
            </a:pPr>
            <a:r>
              <a:rPr sz="3200" dirty="0"/>
              <a:t>CISSP</a:t>
            </a:r>
            <a:r>
              <a:rPr sz="3200" spc="-5" dirty="0"/>
              <a:t> Exam:</a:t>
            </a:r>
            <a:endParaRPr sz="3200"/>
          </a:p>
          <a:p>
            <a:pPr marL="12700">
              <a:lnSpc>
                <a:spcPts val="3700"/>
              </a:lnSpc>
            </a:pPr>
            <a:r>
              <a:rPr sz="3200" spc="-5" dirty="0"/>
              <a:t>Certified Information </a:t>
            </a:r>
            <a:r>
              <a:rPr sz="3200" dirty="0"/>
              <a:t>System Security</a:t>
            </a:r>
            <a:r>
              <a:rPr sz="3200" spc="-25" dirty="0"/>
              <a:t> </a:t>
            </a:r>
            <a:r>
              <a:rPr sz="3200" spc="-5" dirty="0"/>
              <a:t>Professional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406400" y="1475405"/>
            <a:ext cx="8065134" cy="411480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391795" indent="-341630">
              <a:lnSpc>
                <a:spcPct val="100000"/>
              </a:lnSpc>
              <a:spcBef>
                <a:spcPts val="535"/>
              </a:spcBef>
              <a:buChar char="•"/>
              <a:tabLst>
                <a:tab pos="391795" algn="l"/>
                <a:tab pos="392430" algn="l"/>
              </a:tabLst>
            </a:pPr>
            <a:r>
              <a:rPr sz="2000" dirty="0">
                <a:latin typeface="Arial"/>
                <a:cs typeface="Arial"/>
              </a:rPr>
              <a:t>Many different books to prepare for </a:t>
            </a:r>
            <a:r>
              <a:rPr sz="2000" spc="-5" dirty="0">
                <a:latin typeface="Arial"/>
                <a:cs typeface="Arial"/>
              </a:rPr>
              <a:t>CISSP</a:t>
            </a:r>
            <a:r>
              <a:rPr sz="2000" spc="-1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exam</a:t>
            </a:r>
            <a:endParaRPr sz="2000">
              <a:latin typeface="Arial"/>
              <a:cs typeface="Arial"/>
            </a:endParaRPr>
          </a:p>
          <a:p>
            <a:pPr marL="391795" indent="-341630">
              <a:lnSpc>
                <a:spcPct val="100000"/>
              </a:lnSpc>
              <a:spcBef>
                <a:spcPts val="434"/>
              </a:spcBef>
              <a:buChar char="•"/>
              <a:tabLst>
                <a:tab pos="391795" algn="l"/>
                <a:tab pos="392430" algn="l"/>
              </a:tabLst>
            </a:pPr>
            <a:r>
              <a:rPr sz="2000" dirty="0">
                <a:latin typeface="Arial"/>
                <a:cs typeface="Arial"/>
              </a:rPr>
              <a:t>e.g. </a:t>
            </a:r>
            <a:r>
              <a:rPr sz="2000" spc="-5" dirty="0">
                <a:latin typeface="Arial"/>
                <a:cs typeface="Arial"/>
              </a:rPr>
              <a:t>text </a:t>
            </a:r>
            <a:r>
              <a:rPr sz="2000" dirty="0">
                <a:latin typeface="Arial"/>
                <a:cs typeface="Arial"/>
              </a:rPr>
              <a:t>book used for INF3510</a:t>
            </a:r>
            <a:r>
              <a:rPr sz="2000" spc="-12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course</a:t>
            </a:r>
            <a:endParaRPr sz="2000">
              <a:latin typeface="Arial"/>
              <a:cs typeface="Arial"/>
            </a:endParaRPr>
          </a:p>
          <a:p>
            <a:pPr marL="1849120" marR="2774950">
              <a:lnSpc>
                <a:spcPts val="2230"/>
              </a:lnSpc>
              <a:spcBef>
                <a:spcPts val="645"/>
              </a:spcBef>
            </a:pPr>
            <a:r>
              <a:rPr sz="2000" dirty="0">
                <a:latin typeface="Arial"/>
                <a:cs typeface="Arial"/>
              </a:rPr>
              <a:t>CISSP All-in-One Exam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Guide  </a:t>
            </a:r>
            <a:r>
              <a:rPr sz="2000" spc="5" dirty="0">
                <a:latin typeface="Arial"/>
                <a:cs typeface="Arial"/>
              </a:rPr>
              <a:t>7</a:t>
            </a:r>
            <a:r>
              <a:rPr sz="1950" spc="7" baseline="25641" dirty="0">
                <a:latin typeface="Arial"/>
                <a:cs typeface="Arial"/>
              </a:rPr>
              <a:t>th </a:t>
            </a:r>
            <a:r>
              <a:rPr sz="2000" dirty="0">
                <a:latin typeface="Arial"/>
                <a:cs typeface="Arial"/>
              </a:rPr>
              <a:t>Edition,</a:t>
            </a:r>
            <a:r>
              <a:rPr sz="2000" spc="-2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2016</a:t>
            </a:r>
            <a:endParaRPr sz="2000">
              <a:latin typeface="Arial"/>
              <a:cs typeface="Arial"/>
            </a:endParaRPr>
          </a:p>
          <a:p>
            <a:pPr marL="1849120">
              <a:lnSpc>
                <a:spcPts val="2190"/>
              </a:lnSpc>
            </a:pPr>
            <a:r>
              <a:rPr sz="2000" dirty="0">
                <a:latin typeface="Arial"/>
                <a:cs typeface="Arial"/>
              </a:rPr>
              <a:t>Author: Shon Harris and Fernando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Maymí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800">
              <a:latin typeface="Arial"/>
              <a:cs typeface="Arial"/>
            </a:endParaRPr>
          </a:p>
          <a:p>
            <a:pPr marL="391795" indent="-341630">
              <a:lnSpc>
                <a:spcPct val="100000"/>
              </a:lnSpc>
              <a:spcBef>
                <a:spcPts val="5"/>
              </a:spcBef>
              <a:buChar char="•"/>
              <a:tabLst>
                <a:tab pos="391795" algn="l"/>
                <a:tab pos="392430" algn="l"/>
              </a:tabLst>
            </a:pPr>
            <a:r>
              <a:rPr sz="2000" dirty="0">
                <a:latin typeface="Arial"/>
                <a:cs typeface="Arial"/>
              </a:rPr>
              <a:t>€ </a:t>
            </a:r>
            <a:r>
              <a:rPr sz="2000" spc="-5" dirty="0">
                <a:latin typeface="Arial"/>
                <a:cs typeface="Arial"/>
              </a:rPr>
              <a:t>560 </a:t>
            </a:r>
            <a:r>
              <a:rPr sz="2000" dirty="0">
                <a:latin typeface="Arial"/>
                <a:cs typeface="Arial"/>
              </a:rPr>
              <a:t>fee to sit </a:t>
            </a:r>
            <a:r>
              <a:rPr sz="2000" spc="-5" dirty="0">
                <a:latin typeface="Arial"/>
                <a:cs typeface="Arial"/>
              </a:rPr>
              <a:t>CISSP</a:t>
            </a:r>
            <a:r>
              <a:rPr sz="2000" spc="-7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exam</a:t>
            </a:r>
            <a:endParaRPr sz="2000">
              <a:latin typeface="Arial"/>
              <a:cs typeface="Arial"/>
            </a:endParaRPr>
          </a:p>
          <a:p>
            <a:pPr marL="391795" indent="-341630">
              <a:lnSpc>
                <a:spcPct val="100000"/>
              </a:lnSpc>
              <a:spcBef>
                <a:spcPts val="430"/>
              </a:spcBef>
              <a:buChar char="•"/>
              <a:tabLst>
                <a:tab pos="391795" algn="l"/>
                <a:tab pos="392430" algn="l"/>
              </a:tabLst>
            </a:pPr>
            <a:r>
              <a:rPr sz="2000" dirty="0">
                <a:latin typeface="Arial"/>
                <a:cs typeface="Arial"/>
              </a:rPr>
              <a:t>Exam through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  <a:hlinkClick r:id="rId2"/>
              </a:rPr>
              <a:t>http://www.pearsonvue.com/isc2/</a:t>
            </a:r>
            <a:endParaRPr sz="2000">
              <a:latin typeface="Arial"/>
              <a:cs typeface="Arial"/>
            </a:endParaRPr>
          </a:p>
          <a:p>
            <a:pPr marL="391795" indent="-341630">
              <a:lnSpc>
                <a:spcPct val="100000"/>
              </a:lnSpc>
              <a:spcBef>
                <a:spcPts val="430"/>
              </a:spcBef>
              <a:buChar char="•"/>
              <a:tabLst>
                <a:tab pos="391795" algn="l"/>
                <a:tab pos="392430" algn="l"/>
              </a:tabLst>
            </a:pPr>
            <a:r>
              <a:rPr sz="2000" dirty="0">
                <a:latin typeface="Arial"/>
                <a:cs typeface="Arial"/>
              </a:rPr>
              <a:t>Test Centre in Oslo: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  <a:hlinkClick r:id="rId3"/>
              </a:rPr>
              <a:t>http://www.glasspaper.no/</a:t>
            </a:r>
            <a:endParaRPr sz="2000">
              <a:latin typeface="Arial"/>
              <a:cs typeface="Arial"/>
            </a:endParaRPr>
          </a:p>
          <a:p>
            <a:pPr marL="451484">
              <a:lnSpc>
                <a:spcPct val="100000"/>
              </a:lnSpc>
              <a:spcBef>
                <a:spcPts val="434"/>
              </a:spcBef>
            </a:pPr>
            <a:r>
              <a:rPr sz="2000" dirty="0">
                <a:latin typeface="Arial"/>
                <a:cs typeface="Arial"/>
              </a:rPr>
              <a:t>Brynsveien 12, Bryn,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Oslo</a:t>
            </a:r>
            <a:endParaRPr sz="2000">
              <a:latin typeface="Arial"/>
              <a:cs typeface="Arial"/>
            </a:endParaRPr>
          </a:p>
          <a:p>
            <a:pPr marL="391795" marR="17780" indent="-341630">
              <a:lnSpc>
                <a:spcPts val="2230"/>
              </a:lnSpc>
              <a:spcBef>
                <a:spcPts val="650"/>
              </a:spcBef>
              <a:buChar char="•"/>
              <a:tabLst>
                <a:tab pos="391795" algn="l"/>
                <a:tab pos="392430" algn="l"/>
              </a:tabLst>
            </a:pPr>
            <a:r>
              <a:rPr sz="2000" dirty="0">
                <a:latin typeface="Arial"/>
                <a:cs typeface="Arial"/>
              </a:rPr>
              <a:t>Most of the of the material presented in </a:t>
            </a:r>
            <a:r>
              <a:rPr sz="2000" spc="-5" dirty="0">
                <a:latin typeface="Arial"/>
                <a:cs typeface="Arial"/>
              </a:rPr>
              <a:t>the </a:t>
            </a:r>
            <a:r>
              <a:rPr sz="2000" dirty="0">
                <a:latin typeface="Arial"/>
                <a:cs typeface="Arial"/>
              </a:rPr>
              <a:t>INF3510 course is</a:t>
            </a:r>
            <a:r>
              <a:rPr sz="2000" spc="-2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taken  from the syllabus of the CISSP CBK (Common Body of</a:t>
            </a:r>
            <a:r>
              <a:rPr sz="2000" spc="-1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Knowledge).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351776" y="1595627"/>
            <a:ext cx="1275587" cy="1632204"/>
          </a:xfrm>
          <a:prstGeom prst="rect">
            <a:avLst/>
          </a:prstGeom>
        </p:spPr>
      </p:pic>
      <p:sp>
        <p:nvSpPr>
          <p:cNvPr id="9" name="Slayt Numarası Yer Tutucusu 8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8</a:t>
            </a:fld>
            <a:endParaRPr lang="tr-TR" dirty="0"/>
          </a:p>
        </p:txBody>
      </p:sp>
      <p:sp>
        <p:nvSpPr>
          <p:cNvPr id="10" name="Altbilgi Yer Tutucusu 9"/>
          <p:cNvSpPr>
            <a:spLocks noGrp="1"/>
          </p:cNvSpPr>
          <p:nvPr>
            <p:ph type="ftr" sz="quarter" idx="5"/>
          </p:nvPr>
        </p:nvSpPr>
        <p:spPr>
          <a:xfrm>
            <a:off x="685800" y="6277584"/>
            <a:ext cx="6858000" cy="193345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dirty="0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54051"/>
            <a:ext cx="7836534" cy="911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729"/>
              </a:lnSpc>
              <a:spcBef>
                <a:spcPts val="100"/>
              </a:spcBef>
            </a:pPr>
            <a:r>
              <a:rPr sz="3200" dirty="0"/>
              <a:t>CISSP CBK </a:t>
            </a:r>
            <a:r>
              <a:rPr sz="3200" spc="-5" dirty="0"/>
              <a:t>(Common Body </a:t>
            </a:r>
            <a:r>
              <a:rPr sz="3200" spc="-10" dirty="0"/>
              <a:t>of</a:t>
            </a:r>
            <a:r>
              <a:rPr sz="3200" spc="-20" dirty="0"/>
              <a:t> </a:t>
            </a:r>
            <a:r>
              <a:rPr sz="3200" spc="-5" dirty="0"/>
              <a:t>Knowledge)</a:t>
            </a:r>
            <a:endParaRPr sz="3200"/>
          </a:p>
          <a:p>
            <a:pPr marL="12700">
              <a:lnSpc>
                <a:spcPts val="3250"/>
              </a:lnSpc>
            </a:pPr>
            <a:r>
              <a:rPr sz="2800" spc="-5" dirty="0"/>
              <a:t>8</a:t>
            </a:r>
            <a:r>
              <a:rPr sz="2800" spc="-10" dirty="0"/>
              <a:t> </a:t>
            </a:r>
            <a:r>
              <a:rPr sz="2800" dirty="0"/>
              <a:t>domains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4485259" y="1558797"/>
            <a:ext cx="4548505" cy="3962400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469900" marR="61594" indent="-457834">
              <a:lnSpc>
                <a:spcPct val="93100"/>
              </a:lnSpc>
              <a:spcBef>
                <a:spcPts val="270"/>
              </a:spcBef>
              <a:buAutoNum type="arabicPeriod" startAt="5"/>
              <a:tabLst>
                <a:tab pos="469900" algn="l"/>
                <a:tab pos="470534" algn="l"/>
              </a:tabLst>
            </a:pPr>
            <a:r>
              <a:rPr sz="2000" b="1" dirty="0">
                <a:latin typeface="Arial"/>
                <a:cs typeface="Arial"/>
              </a:rPr>
              <a:t>Identity and Access</a:t>
            </a:r>
            <a:r>
              <a:rPr sz="2000" b="1" spc="-114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Management  </a:t>
            </a:r>
            <a:r>
              <a:rPr sz="2000" dirty="0">
                <a:latin typeface="Arial"/>
                <a:cs typeface="Arial"/>
              </a:rPr>
              <a:t>(Controlling Access and Managing  Identity)</a:t>
            </a:r>
            <a:endParaRPr sz="2000">
              <a:latin typeface="Arial"/>
              <a:cs typeface="Arial"/>
            </a:endParaRPr>
          </a:p>
          <a:p>
            <a:pPr marL="469900" marR="5080" indent="-457834">
              <a:lnSpc>
                <a:spcPts val="2230"/>
              </a:lnSpc>
              <a:spcBef>
                <a:spcPts val="645"/>
              </a:spcBef>
              <a:buAutoNum type="arabicPeriod" startAt="5"/>
              <a:tabLst>
                <a:tab pos="469900" algn="l"/>
                <a:tab pos="470534" algn="l"/>
              </a:tabLst>
            </a:pPr>
            <a:r>
              <a:rPr sz="2000" b="1" dirty="0">
                <a:latin typeface="Arial"/>
                <a:cs typeface="Arial"/>
              </a:rPr>
              <a:t>Security Assessment and</a:t>
            </a:r>
            <a:r>
              <a:rPr sz="2000" b="1" spc="-114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Testing  </a:t>
            </a:r>
            <a:r>
              <a:rPr sz="2000" dirty="0">
                <a:latin typeface="Arial"/>
                <a:cs typeface="Arial"/>
              </a:rPr>
              <a:t>(Designing, Performing, and  Analyzing Security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Testing)</a:t>
            </a:r>
            <a:endParaRPr sz="2000">
              <a:latin typeface="Arial"/>
              <a:cs typeface="Arial"/>
            </a:endParaRPr>
          </a:p>
          <a:p>
            <a:pPr marL="469900" marR="31115" indent="-457834">
              <a:lnSpc>
                <a:spcPct val="93000"/>
              </a:lnSpc>
              <a:spcBef>
                <a:spcPts val="560"/>
              </a:spcBef>
              <a:buAutoNum type="arabicPeriod" startAt="5"/>
              <a:tabLst>
                <a:tab pos="469900" algn="l"/>
                <a:tab pos="470534" algn="l"/>
              </a:tabLst>
            </a:pPr>
            <a:r>
              <a:rPr sz="2000" b="1" dirty="0">
                <a:latin typeface="Arial"/>
                <a:cs typeface="Arial"/>
              </a:rPr>
              <a:t>Security Operations</a:t>
            </a:r>
            <a:r>
              <a:rPr sz="2000" b="1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(Foundational  Concepts, Investigations, Incident  Management, and Disaster  Recovery)</a:t>
            </a:r>
            <a:endParaRPr sz="2000">
              <a:latin typeface="Arial"/>
              <a:cs typeface="Arial"/>
            </a:endParaRPr>
          </a:p>
          <a:p>
            <a:pPr marL="469900" marR="259715" indent="-457834">
              <a:lnSpc>
                <a:spcPct val="93100"/>
              </a:lnSpc>
              <a:spcBef>
                <a:spcPts val="595"/>
              </a:spcBef>
              <a:buAutoNum type="arabicPeriod" startAt="5"/>
              <a:tabLst>
                <a:tab pos="469900" algn="l"/>
                <a:tab pos="470534" algn="l"/>
              </a:tabLst>
            </a:pPr>
            <a:r>
              <a:rPr sz="2000" b="1" dirty="0">
                <a:latin typeface="Arial"/>
                <a:cs typeface="Arial"/>
              </a:rPr>
              <a:t>Software </a:t>
            </a:r>
            <a:r>
              <a:rPr sz="2000" b="1" spc="-5" dirty="0">
                <a:latin typeface="Arial"/>
                <a:cs typeface="Arial"/>
              </a:rPr>
              <a:t>Development</a:t>
            </a:r>
            <a:r>
              <a:rPr sz="2000" b="1" spc="-6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Security  </a:t>
            </a:r>
            <a:r>
              <a:rPr sz="2000" dirty="0">
                <a:latin typeface="Arial"/>
                <a:cs typeface="Arial"/>
              </a:rPr>
              <a:t>(Understanding, Applying, and  Enforcing Software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Security)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469900" marR="19050" indent="-457200">
              <a:lnSpc>
                <a:spcPct val="93000"/>
              </a:lnSpc>
              <a:spcBef>
                <a:spcPts val="270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b="1" dirty="0">
                <a:latin typeface="Arial"/>
                <a:cs typeface="Arial"/>
              </a:rPr>
              <a:t>Security and Risk  Management </a:t>
            </a:r>
            <a:r>
              <a:rPr dirty="0"/>
              <a:t>(Security, Risk,  Compliance, Law,</a:t>
            </a:r>
            <a:r>
              <a:rPr spc="-100" dirty="0"/>
              <a:t> </a:t>
            </a:r>
            <a:r>
              <a:rPr dirty="0"/>
              <a:t>Regulations,  and Business</a:t>
            </a:r>
            <a:r>
              <a:rPr spc="-55" dirty="0"/>
              <a:t> </a:t>
            </a:r>
            <a:r>
              <a:rPr dirty="0"/>
              <a:t>Continuity)</a:t>
            </a:r>
          </a:p>
          <a:p>
            <a:pPr marL="469900" marR="458470" indent="-457200">
              <a:lnSpc>
                <a:spcPts val="2230"/>
              </a:lnSpc>
              <a:spcBef>
                <a:spcPts val="650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b="1" dirty="0">
                <a:latin typeface="Arial"/>
                <a:cs typeface="Arial"/>
              </a:rPr>
              <a:t>Asset Security</a:t>
            </a:r>
            <a:r>
              <a:rPr b="1" spc="-105" dirty="0">
                <a:latin typeface="Arial"/>
                <a:cs typeface="Arial"/>
              </a:rPr>
              <a:t> </a:t>
            </a:r>
            <a:r>
              <a:rPr dirty="0"/>
              <a:t>(Protecting  Security of</a:t>
            </a:r>
            <a:r>
              <a:rPr spc="-60" dirty="0"/>
              <a:t> </a:t>
            </a:r>
            <a:r>
              <a:rPr dirty="0"/>
              <a:t>Assets)</a:t>
            </a:r>
          </a:p>
          <a:p>
            <a:pPr marL="469900" marR="32384" indent="-457200">
              <a:lnSpc>
                <a:spcPct val="93000"/>
              </a:lnSpc>
              <a:spcBef>
                <a:spcPts val="555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b="1" dirty="0">
                <a:latin typeface="Arial"/>
                <a:cs typeface="Arial"/>
              </a:rPr>
              <a:t>Security Engineering  </a:t>
            </a:r>
            <a:r>
              <a:rPr dirty="0"/>
              <a:t>(Engineering and</a:t>
            </a:r>
            <a:r>
              <a:rPr spc="-90" dirty="0"/>
              <a:t> </a:t>
            </a:r>
            <a:r>
              <a:rPr dirty="0"/>
              <a:t>Management  of</a:t>
            </a:r>
            <a:r>
              <a:rPr spc="-25" dirty="0"/>
              <a:t> </a:t>
            </a:r>
            <a:r>
              <a:rPr dirty="0"/>
              <a:t>Security)</a:t>
            </a:r>
          </a:p>
          <a:p>
            <a:pPr marL="469900" marR="5080" indent="-457200">
              <a:lnSpc>
                <a:spcPts val="2230"/>
              </a:lnSpc>
              <a:spcBef>
                <a:spcPts val="650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b="1" dirty="0">
                <a:latin typeface="Arial"/>
                <a:cs typeface="Arial"/>
              </a:rPr>
              <a:t>Communication and</a:t>
            </a:r>
            <a:r>
              <a:rPr b="1" spc="-85" dirty="0">
                <a:latin typeface="Arial"/>
                <a:cs typeface="Arial"/>
              </a:rPr>
              <a:t> </a:t>
            </a:r>
            <a:r>
              <a:rPr b="1" dirty="0">
                <a:latin typeface="Arial"/>
                <a:cs typeface="Arial"/>
              </a:rPr>
              <a:t>Network  Security </a:t>
            </a:r>
            <a:r>
              <a:rPr dirty="0"/>
              <a:t>(Designing and  Protecting Network</a:t>
            </a:r>
            <a:r>
              <a:rPr spc="-85" dirty="0"/>
              <a:t> </a:t>
            </a:r>
            <a:r>
              <a:rPr dirty="0"/>
              <a:t>Security)</a:t>
            </a:r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lang="tr-TR" smtClean="0"/>
              <a:t>9</a:t>
            </a:fld>
            <a:endParaRPr lang="tr-TR" dirty="0"/>
          </a:p>
        </p:txBody>
      </p:sp>
      <p:sp>
        <p:nvSpPr>
          <p:cNvPr id="11" name="Altbilgi Yer Tutucusu 10"/>
          <p:cNvSpPr>
            <a:spLocks noGrp="1"/>
          </p:cNvSpPr>
          <p:nvPr>
            <p:ph type="ftr" sz="quarter" idx="5"/>
          </p:nvPr>
        </p:nvSpPr>
        <p:spPr>
          <a:xfrm>
            <a:off x="444500" y="6297250"/>
            <a:ext cx="5650484" cy="224788"/>
          </a:xfrm>
        </p:spPr>
        <p:txBody>
          <a:bodyPr/>
          <a:lstStyle/>
          <a:p>
            <a:pPr marL="12700">
              <a:lnSpc>
                <a:spcPts val="1650"/>
              </a:lnSpc>
            </a:pPr>
            <a:r>
              <a:rPr lang="tr-TR" dirty="0" smtClean="0"/>
              <a:t>Source: www.uio.no/studier/emner/matnat/ifi/INF3510/v18/lectures/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Words>2891</Words>
  <Application>Microsoft Office PowerPoint</Application>
  <PresentationFormat>Ekran Gösterisi (4:3)</PresentationFormat>
  <Paragraphs>567</Paragraphs>
  <Slides>40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40</vt:i4>
      </vt:variant>
    </vt:vector>
  </HeadingPairs>
  <TitlesOfParts>
    <vt:vector size="47" baseType="lpstr">
      <vt:lpstr>Arial</vt:lpstr>
      <vt:lpstr>Times New Roman</vt:lpstr>
      <vt:lpstr>Courier New</vt:lpstr>
      <vt:lpstr>Tahoma</vt:lpstr>
      <vt:lpstr>Sitka Small</vt:lpstr>
      <vt:lpstr>Calibri</vt:lpstr>
      <vt:lpstr>Office Theme</vt:lpstr>
      <vt:lpstr>PowerPoint Sunusu</vt:lpstr>
      <vt:lpstr>Why study information security ?</vt:lpstr>
      <vt:lpstr>Certifications for IS Professionals</vt:lpstr>
      <vt:lpstr>ISACA Certifications</vt:lpstr>
      <vt:lpstr>CISM: Certified Information Security Manager</vt:lpstr>
      <vt:lpstr>CISM Exam</vt:lpstr>
      <vt:lpstr>(ISC)2 Certifications</vt:lpstr>
      <vt:lpstr>CISSP Exam: Certified Information System Security Professional</vt:lpstr>
      <vt:lpstr>CISSP CBK (Common Body of Knowledge) 8 domains</vt:lpstr>
      <vt:lpstr>Security Surveys</vt:lpstr>
      <vt:lpstr>Security Advisories</vt:lpstr>
      <vt:lpstr>Academic Forum on Security</vt:lpstr>
      <vt:lpstr>Information Security  Basic Concepts</vt:lpstr>
      <vt:lpstr>What is security in general</vt:lpstr>
      <vt:lpstr>What is Information Security</vt:lpstr>
      <vt:lpstr>Scope of information security</vt:lpstr>
      <vt:lpstr>The Need for Information Security</vt:lpstr>
      <vt:lpstr>Internet Storm Survival Time Measure</vt:lpstr>
      <vt:lpstr>Malware Trend</vt:lpstr>
      <vt:lpstr>Security control categories</vt:lpstr>
      <vt:lpstr>Security control functional types</vt:lpstr>
      <vt:lpstr>Controls by Information States</vt:lpstr>
      <vt:lpstr>Security Services and Properties</vt:lpstr>
      <vt:lpstr>Security services and controls</vt:lpstr>
      <vt:lpstr>Confidentiality</vt:lpstr>
      <vt:lpstr>Integrity</vt:lpstr>
      <vt:lpstr>Availability</vt:lpstr>
      <vt:lpstr>Data Privacy</vt:lpstr>
      <vt:lpstr>Authenticity</vt:lpstr>
      <vt:lpstr>Taxonomy of Authentication</vt:lpstr>
      <vt:lpstr>User Identification and Authentication</vt:lpstr>
      <vt:lpstr>Organisation/System Authentication</vt:lpstr>
      <vt:lpstr>Data Origin Authentication  (Message authentication)</vt:lpstr>
      <vt:lpstr>Non-Repudiation</vt:lpstr>
      <vt:lpstr>Accountability</vt:lpstr>
      <vt:lpstr>Authorization</vt:lpstr>
      <vt:lpstr>Identity and Access Management (IAM)  Phases</vt:lpstr>
      <vt:lpstr>Confusion about Authorization</vt:lpstr>
      <vt:lpstr>Identity and Access Management Concepts</vt:lpstr>
      <vt:lpstr>End of lecture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Security</dc:title>
  <dc:creator>Audun Jøsang;Furkan Gözükara</dc:creator>
  <cp:lastModifiedBy>Furkan Gözükara</cp:lastModifiedBy>
  <cp:revision>5</cp:revision>
  <dcterms:created xsi:type="dcterms:W3CDTF">2020-09-27T23:48:21Z</dcterms:created>
  <dcterms:modified xsi:type="dcterms:W3CDTF">2020-10-13T13:16:03Z</dcterms:modified>
</cp:coreProperties>
</file>